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5F0FDEC-4109-495D-A0A9-503705336D16}">
  <a:tblStyle styleId="{45F0FDEC-4109-495D-A0A9-503705336D1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B7D899F-54B5-47A3-A52D-23B6D40A6CB9}"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Eb_vedNE3Yl3y3MMbrjnODgW_ueY1nlKsUhbZFO1v2o/edit?usp=sharing"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l.acm.org/doi/10.1145/3287560.3287598" TargetMode="Externa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 </a:t>
            </a:r>
            <a:endParaRPr>
              <a:solidFill>
                <a:schemeClr val="dk1"/>
              </a:solidFill>
            </a:endParaRPr>
          </a:p>
          <a:p>
            <a:pPr indent="0" lvl="0" marL="0" rtl="0" algn="l">
              <a:spcBef>
                <a:spcPts val="0"/>
              </a:spcBef>
              <a:spcAft>
                <a:spcPts val="0"/>
              </a:spcAft>
              <a:buNone/>
            </a:pPr>
            <a:r>
              <a:rPr lang="en">
                <a:solidFill>
                  <a:schemeClr val="dk1"/>
                </a:solidFill>
              </a:rPr>
              <a:t>This tutorial is about Critical Research and Critical Technical Practice. The two terms may not be </a:t>
            </a:r>
            <a:r>
              <a:rPr lang="en">
                <a:solidFill>
                  <a:schemeClr val="dk1"/>
                </a:solidFill>
              </a:rPr>
              <a:t>familiar</a:t>
            </a:r>
            <a:r>
              <a:rPr lang="en">
                <a:solidFill>
                  <a:schemeClr val="dk1"/>
                </a:solidFill>
              </a:rPr>
              <a:t> to you, but we hope by the end of the tutorial, you will have a better understanding of them, and can apply them in your research and practice, which is the goal of this tutorial.</a:t>
            </a:r>
            <a:endParaRPr>
              <a:solidFill>
                <a:schemeClr val="dk1"/>
              </a:solidFill>
            </a:endParaRPr>
          </a:p>
          <a:p>
            <a:pPr indent="0" lvl="0" marL="0" rtl="0" algn="l">
              <a:spcBef>
                <a:spcPts val="0"/>
              </a:spcBef>
              <a:spcAft>
                <a:spcPts val="0"/>
              </a:spcAft>
              <a:buNone/>
            </a:pPr>
            <a:r>
              <a:rPr lang="en">
                <a:solidFill>
                  <a:schemeClr val="dk1"/>
                </a:solidFill>
              </a:rPr>
              <a:t>For now, you can simply view them as to apply critical thinking to research and technical practice.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 bit more about ourselves:</a:t>
            </a:r>
            <a:endParaRPr>
              <a:solidFill>
                <a:schemeClr val="dk1"/>
              </a:solidFill>
            </a:endParaRPr>
          </a:p>
          <a:p>
            <a:pPr indent="0" lvl="0" marL="0" rtl="0" algn="l">
              <a:spcBef>
                <a:spcPts val="0"/>
              </a:spcBef>
              <a:spcAft>
                <a:spcPts val="0"/>
              </a:spcAft>
              <a:buNone/>
            </a:pPr>
            <a:r>
              <a:rPr lang="en">
                <a:solidFill>
                  <a:schemeClr val="dk1"/>
                </a:solidFill>
              </a:rPr>
              <a:t>This course is developed collectively by the working group of CTP at SFU this summer. </a:t>
            </a:r>
            <a:endParaRPr>
              <a:solidFill>
                <a:schemeClr val="dk1"/>
              </a:solidFill>
            </a:endParaRPr>
          </a:p>
          <a:p>
            <a:pPr indent="0" lvl="0" marL="0" rtl="0" algn="l">
              <a:spcBef>
                <a:spcPts val="0"/>
              </a:spcBef>
              <a:spcAft>
                <a:spcPts val="0"/>
              </a:spcAft>
              <a:buNone/>
            </a:pPr>
            <a:r>
              <a:rPr lang="en"/>
              <a:t>This is the first offering of the tutorial. So it will be very fresh and maybe immature. </a:t>
            </a:r>
            <a:r>
              <a:rPr lang="en">
                <a:solidFill>
                  <a:schemeClr val="dk1"/>
                </a:solidFill>
              </a:rPr>
              <a:t>We hope to continue improving this material for wider audiences in CS. Please feel free to ask any questions and comments in the class, if there is anything unclear. </a:t>
            </a:r>
            <a:endParaRPr>
              <a:solidFill>
                <a:schemeClr val="dk1"/>
              </a:solidFill>
            </a:endParaRPr>
          </a:p>
          <a:p>
            <a:pPr indent="0" lvl="0" marL="0" rtl="0" algn="l">
              <a:spcBef>
                <a:spcPts val="0"/>
              </a:spcBef>
              <a:spcAft>
                <a:spcPts val="0"/>
              </a:spcAft>
              <a:buNone/>
            </a:pPr>
            <a:r>
              <a:rPr lang="en">
                <a:solidFill>
                  <a:schemeClr val="dk1"/>
                </a:solidFill>
              </a:rPr>
              <a:t>Also please feel free to let us know any of your comments and feedbacks.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409f94f9b0f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409f94f9b0f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will present the class together.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409f94f9b0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409f94f9b0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Script: </a:t>
            </a:r>
            <a:endParaRPr b="1"/>
          </a:p>
          <a:p>
            <a:pPr indent="0" lvl="0" marL="0" rtl="0" algn="l">
              <a:spcBef>
                <a:spcPts val="0"/>
              </a:spcBef>
              <a:spcAft>
                <a:spcPts val="0"/>
              </a:spcAft>
              <a:buNone/>
            </a:pPr>
            <a:r>
              <a:rPr lang="en"/>
              <a:t>This class is designed to be interactive. We want to make it fun and to relate the content to your thoughts and research area, and hope we can enable you to apply these </a:t>
            </a:r>
            <a:r>
              <a:rPr lang="en"/>
              <a:t>exercise</a:t>
            </a:r>
            <a:r>
              <a:rPr lang="en"/>
              <a:t> directly in your research and technical practice.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r>
              <a:rPr lang="en"/>
              <a:t> </a:t>
            </a:r>
            <a:endParaRPr/>
          </a:p>
          <a:p>
            <a:pPr indent="0" lvl="0" marL="0" rtl="0" algn="l">
              <a:spcBef>
                <a:spcPts val="0"/>
              </a:spcBef>
              <a:spcAft>
                <a:spcPts val="0"/>
              </a:spcAft>
              <a:buNone/>
            </a:pPr>
            <a:r>
              <a:rPr lang="en"/>
              <a:t>It is intended to be interactive and expect students active engaging. Because doing research and technical practice is a very self-driven and self-</a:t>
            </a:r>
            <a:r>
              <a:rPr lang="en"/>
              <a:t>motivating</a:t>
            </a:r>
            <a:r>
              <a:rPr lang="en"/>
              <a:t> activity. So it’s better for you to be clear about your self </a:t>
            </a:r>
            <a:r>
              <a:rPr lang="en"/>
              <a:t>motivation.</a:t>
            </a:r>
            <a:endParaRPr/>
          </a:p>
          <a:p>
            <a:pPr indent="0" lvl="0" marL="0" rtl="0" algn="l">
              <a:spcBef>
                <a:spcPts val="0"/>
              </a:spcBef>
              <a:spcAft>
                <a:spcPts val="0"/>
              </a:spcAft>
              <a:buNone/>
            </a:pPr>
            <a:r>
              <a:rPr lang="en"/>
              <a:t>If doing research and ethics doesn’t matter to me, these are just dry words in text, and cannot effectively convert into actions in practice. That’s why we want to design it to be interactive, not just a lecture, but to resonate with the audience.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409f94f9b0f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409f94f9b0f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Script</a:t>
            </a:r>
            <a:r>
              <a:rPr lang="en"/>
              <a:t>: </a:t>
            </a:r>
            <a:endParaRPr/>
          </a:p>
          <a:p>
            <a:pPr indent="0" lvl="0" marL="0" rtl="0" algn="l">
              <a:spcBef>
                <a:spcPts val="0"/>
              </a:spcBef>
              <a:spcAft>
                <a:spcPts val="0"/>
              </a:spcAft>
              <a:buNone/>
            </a:pPr>
            <a:r>
              <a:rPr lang="en"/>
              <a:t>So throughout this course, you have and will learn many things about how to conduct research and how to write papers.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409f94f9b0f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409f94f9b0f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Script</a:t>
            </a:r>
            <a:r>
              <a:rPr lang="en"/>
              <a:t>: </a:t>
            </a:r>
            <a:endParaRPr/>
          </a:p>
          <a:p>
            <a:pPr indent="0" lvl="0" marL="0" rtl="0" algn="l">
              <a:spcBef>
                <a:spcPts val="0"/>
              </a:spcBef>
              <a:spcAft>
                <a:spcPts val="0"/>
              </a:spcAft>
              <a:buNone/>
            </a:pPr>
            <a:r>
              <a:rPr lang="en"/>
              <a:t>And you will learn more skills and methods like how to conduct peer reviews, ….</a:t>
            </a:r>
            <a:endParaRPr/>
          </a:p>
          <a:p>
            <a:pPr indent="0" lvl="0" marL="0" rtl="0" algn="l">
              <a:spcBef>
                <a:spcPts val="0"/>
              </a:spcBef>
              <a:spcAft>
                <a:spcPts val="0"/>
              </a:spcAft>
              <a:buNone/>
            </a:pPr>
            <a:r>
              <a:rPr lang="en"/>
              <a:t>Those are importance skills for you to become a good researcher. There is something that is equally important prior to these research skills and methods, but the technical community seldom asks, can you guess what it is?</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409f94f9b0f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409f94f9b0f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Script</a:t>
            </a:r>
            <a:r>
              <a:rPr lang="en"/>
              <a:t>: </a:t>
            </a:r>
            <a:endParaRPr/>
          </a:p>
          <a:p>
            <a:pPr indent="0" lvl="0" marL="0" rtl="0" algn="l">
              <a:spcBef>
                <a:spcPts val="0"/>
              </a:spcBef>
              <a:spcAft>
                <a:spcPts val="0"/>
              </a:spcAft>
              <a:buNone/>
            </a:pPr>
            <a:r>
              <a:rPr lang="en"/>
              <a:t>We can see these are “how” questions, and tech community are good at </a:t>
            </a:r>
            <a:r>
              <a:rPr lang="en"/>
              <a:t>answering</a:t>
            </a:r>
            <a:r>
              <a:rPr lang="en"/>
              <a:t> them.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409f94f9b0f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409f94f9b0f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Script</a:t>
            </a:r>
            <a:r>
              <a:rPr lang="en"/>
              <a:t>: </a:t>
            </a:r>
            <a:endParaRPr/>
          </a:p>
          <a:p>
            <a:pPr indent="0" lvl="0" marL="0" rtl="0" algn="l">
              <a:spcBef>
                <a:spcPts val="0"/>
              </a:spcBef>
              <a:spcAft>
                <a:spcPts val="0"/>
              </a:spcAft>
              <a:buNone/>
            </a:pPr>
            <a:r>
              <a:rPr lang="en"/>
              <a:t>Before the “how” question, there should be a “why” question, why I need to conduct research? Why do I design this algorithm? Why do I solve this problems, etc.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Today’s topic is about asking why questions. We hope to support you to have open discussions of the why questions, and practice your skills of asking critical why questions.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409f94f9b0f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409f94f9b0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 </a:t>
            </a:r>
            <a:endParaRPr>
              <a:solidFill>
                <a:schemeClr val="dk1"/>
              </a:solidFill>
            </a:endParaRPr>
          </a:p>
          <a:p>
            <a:pPr indent="0" lvl="0" marL="0" rtl="0" algn="l">
              <a:spcBef>
                <a:spcPts val="0"/>
              </a:spcBef>
              <a:spcAft>
                <a:spcPts val="0"/>
              </a:spcAft>
              <a:buNone/>
            </a:pPr>
            <a:r>
              <a:rPr lang="en"/>
              <a:t>Of course, we know asking “why” is important. Because this defines the job of researchers and scientists. 	</a:t>
            </a:r>
            <a:endParaRPr/>
          </a:p>
          <a:p>
            <a:pPr indent="0" lvl="0" marL="0" rtl="0" algn="l">
              <a:spcBef>
                <a:spcPts val="0"/>
              </a:spcBef>
              <a:spcAft>
                <a:spcPts val="0"/>
              </a:spcAft>
              <a:buNone/>
            </a:pPr>
            <a:r>
              <a:rPr lang="en"/>
              <a:t>Doing science and research is about asking “why”, to be curious, self-motivated, and keep intellectually skeptical.</a:t>
            </a:r>
            <a:endParaRPr/>
          </a:p>
          <a:p>
            <a:pPr indent="0" lvl="0" marL="0" rtl="0" algn="l">
              <a:spcBef>
                <a:spcPts val="0"/>
              </a:spcBef>
              <a:spcAft>
                <a:spcPts val="0"/>
              </a:spcAft>
              <a:buNone/>
            </a:pPr>
            <a:r>
              <a:rPr lang="en"/>
              <a:t>But here, I want to further emphasize that, if people seldom critically think about/ask the why question, it is easy to follow the common standard answer to the why question, which may not fully align with your own values, perspective, and purpose. You may feel that you are disconnected or powerless from your work, which is called alienation that you become someone else’ means or tools. This may cause mental toll and a sense of meaningless. </a:t>
            </a:r>
            <a:endParaRPr/>
          </a:p>
          <a:p>
            <a:pPr indent="0" lvl="0" marL="0" rtl="0" algn="l">
              <a:spcBef>
                <a:spcPts val="0"/>
              </a:spcBef>
              <a:spcAft>
                <a:spcPts val="0"/>
              </a:spcAft>
              <a:buNone/>
            </a:pPr>
            <a:r>
              <a:rPr lang="en"/>
              <a:t>One of the goals in this tutorial is to support you to ask critical “why” questions.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endParaRPr b="1"/>
          </a:p>
          <a:p>
            <a:pPr indent="0" lvl="0" marL="0" rtl="0" algn="l">
              <a:spcBef>
                <a:spcPts val="0"/>
              </a:spcBef>
              <a:spcAft>
                <a:spcPts val="0"/>
              </a:spcAft>
              <a:buNone/>
            </a:pPr>
            <a:r>
              <a:rPr lang="en"/>
              <a:t>Maybe can also be a way of empowerment, when someone is able to ask “why”, this action can imply the possibility of resistance and rejection. Knowing the truth and being able to reject is an empowerment.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409f94f9b0f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409f94f9b0f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There are big why questions, like the general vision of doing research or working on a problem. There are also small why questions, like why using this assumption in algorithmic design, or why using this evaluation method.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the first half of the tutorial, we will practice asking critical questions on the big why question, and in the second half, we’ll work on small why questions. That’s basically the plan. </a:t>
            </a:r>
            <a:endParaRPr>
              <a:solidFill>
                <a:schemeClr val="dk1"/>
              </a:solidFill>
            </a:endParaRPr>
          </a:p>
          <a:p>
            <a:pPr indent="0" lvl="0" marL="0" rtl="0" algn="l">
              <a:spcBef>
                <a:spcPts val="0"/>
              </a:spcBef>
              <a:spcAft>
                <a:spcPts val="0"/>
              </a:spcAft>
              <a:buNone/>
            </a:pPr>
            <a:r>
              <a:rPr lang="en"/>
              <a:t>Next, l</a:t>
            </a:r>
            <a:r>
              <a:rPr lang="en"/>
              <a:t>et’s first do a warm up practice. Let’s try to answer this big why question as an example.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409f94f9b0f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409f94f9b0f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Script:</a:t>
            </a:r>
            <a:endParaRPr b="1"/>
          </a:p>
          <a:p>
            <a:pPr indent="0" lvl="0" marL="0" rtl="0" algn="l">
              <a:spcBef>
                <a:spcPts val="0"/>
              </a:spcBef>
              <a:spcAft>
                <a:spcPts val="0"/>
              </a:spcAft>
              <a:buNone/>
            </a:pPr>
            <a:r>
              <a:rPr lang="en"/>
              <a:t>This exercise is a self-reflection activity to ask a big why question.</a:t>
            </a:r>
            <a:endParaRPr/>
          </a:p>
          <a:p>
            <a:pPr indent="0" lvl="0" marL="0" rtl="0" algn="l">
              <a:spcBef>
                <a:spcPts val="0"/>
              </a:spcBef>
              <a:spcAft>
                <a:spcPts val="0"/>
              </a:spcAft>
              <a:buNone/>
            </a:pPr>
            <a:r>
              <a:rPr lang="en"/>
              <a:t>The question is: Why do people conduct research in a certain research area?</a:t>
            </a:r>
            <a:endParaRPr/>
          </a:p>
          <a:p>
            <a:pPr indent="0" lvl="0" marL="0" rtl="0" algn="l">
              <a:spcBef>
                <a:spcPts val="0"/>
              </a:spcBef>
              <a:spcAft>
                <a:spcPts val="0"/>
              </a:spcAft>
              <a:buNone/>
            </a:pPr>
            <a:r>
              <a:rPr lang="en"/>
              <a:t>You need to fill in your own research field, like AI or computer vision, or one of your specific area or task, like object </a:t>
            </a:r>
            <a:r>
              <a:rPr lang="en"/>
              <a:t>detention</a:t>
            </a:r>
            <a:r>
              <a:rPr lang="en"/>
              <a:t>, image segmentation in computer vision. </a:t>
            </a:r>
            <a:endParaRPr/>
          </a:p>
          <a:p>
            <a:pPr indent="0" lvl="0" marL="0" rtl="0" algn="l">
              <a:spcBef>
                <a:spcPts val="0"/>
              </a:spcBef>
              <a:spcAft>
                <a:spcPts val="0"/>
              </a:spcAft>
              <a:buNone/>
            </a:pPr>
            <a:r>
              <a:rPr lang="en"/>
              <a:t>We will hand out a written template for you to write you answer on. The paper is to keep it to yourself, and you don’t need to hand it in at the end, and it is not graded.</a:t>
            </a:r>
            <a:endParaRPr/>
          </a:p>
          <a:p>
            <a:pPr indent="0" lvl="0" marL="0" rtl="0" algn="l">
              <a:spcBef>
                <a:spcPts val="0"/>
              </a:spcBef>
              <a:spcAft>
                <a:spcPts val="0"/>
              </a:spcAft>
              <a:buNone/>
            </a:pPr>
            <a:r>
              <a:rPr lang="en"/>
              <a:t>Keep your answer short and precise for a few sentences. For example, my research area is [medical image anlaysis]. </a:t>
            </a:r>
            <a:r>
              <a:rPr lang="en">
                <a:solidFill>
                  <a:schemeClr val="dk1"/>
                </a:solidFill>
              </a:rPr>
              <a:t>People in my field choose to conduct </a:t>
            </a:r>
            <a:r>
              <a:rPr lang="en">
                <a:solidFill>
                  <a:schemeClr val="dk1"/>
                </a:solidFill>
              </a:rPr>
              <a:t>research</a:t>
            </a:r>
            <a:r>
              <a:rPr lang="en">
                <a:solidFill>
                  <a:schemeClr val="dk1"/>
                </a:solidFill>
              </a:rPr>
              <a:t> in [medical image analysis] because t</a:t>
            </a:r>
            <a:r>
              <a:rPr lang="en">
                <a:solidFill>
                  <a:schemeClr val="dk1"/>
                </a:solidFill>
              </a:rPr>
              <a:t>his field can [directly use technology to do good for healthcare].</a:t>
            </a:r>
            <a:endParaRPr>
              <a:solidFill>
                <a:schemeClr val="dk1"/>
              </a:solidFill>
            </a:endParaRPr>
          </a:p>
          <a:p>
            <a:pPr indent="0" lvl="0" marL="0" rtl="0" algn="l">
              <a:spcBef>
                <a:spcPts val="0"/>
              </a:spcBef>
              <a:spcAft>
                <a:spcPts val="0"/>
              </a:spcAft>
              <a:buNone/>
            </a:pPr>
            <a:r>
              <a:rPr lang="en"/>
              <a:t> </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Notes</a:t>
            </a:r>
            <a:r>
              <a:rPr lang="en"/>
              <a:t>:</a:t>
            </a:r>
            <a:endParaRPr/>
          </a:p>
          <a:p>
            <a:pPr indent="0" lvl="0" marL="0" rtl="0" algn="l">
              <a:spcBef>
                <a:spcPts val="0"/>
              </a:spcBef>
              <a:spcAft>
                <a:spcPts val="0"/>
              </a:spcAft>
              <a:buNone/>
            </a:pPr>
            <a:r>
              <a:rPr lang="en"/>
              <a:t>2 min self reflective </a:t>
            </a:r>
            <a:r>
              <a:rPr lang="en"/>
              <a:t>activity</a:t>
            </a:r>
            <a:r>
              <a:rPr lang="en"/>
              <a:t>. </a:t>
            </a:r>
            <a:r>
              <a:rPr lang="en"/>
              <a:t>Write down in a few sentences about the general vision and motivations in your research area. Keep the answer concise and to oneself.</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Speaker provides a personal example.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Print out some template paper to hand out. Also audiences can work on their electronic devices by </a:t>
            </a:r>
            <a:r>
              <a:rPr lang="en"/>
              <a:t>downloading</a:t>
            </a:r>
            <a:r>
              <a:rPr lang="en"/>
              <a:t> the template.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Logistics to audiences about the provided question sheet document: the sheet will be for your own personal record. No need to hand it in or share with others. Just to keep it to yourself.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409f94f9b0f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409f94f9b0f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Script</a:t>
            </a:r>
            <a:r>
              <a:rPr lang="en"/>
              <a:t>:</a:t>
            </a:r>
            <a:endParaRPr/>
          </a:p>
          <a:p>
            <a:pPr indent="0" lvl="0" marL="0" rtl="0" algn="l">
              <a:spcBef>
                <a:spcPts val="0"/>
              </a:spcBef>
              <a:spcAft>
                <a:spcPts val="0"/>
              </a:spcAft>
              <a:buNone/>
            </a:pPr>
            <a:r>
              <a:rPr lang="en"/>
              <a:t>Thank you for writing down your answer for the why question. You will work on your answer later to critically examine it.</a:t>
            </a:r>
            <a:endParaRPr/>
          </a:p>
          <a:p>
            <a:pPr indent="0" lvl="0" marL="0" rtl="0" algn="l">
              <a:spcBef>
                <a:spcPts val="0"/>
              </a:spcBef>
              <a:spcAft>
                <a:spcPts val="0"/>
              </a:spcAft>
              <a:buNone/>
            </a:pPr>
            <a:r>
              <a:rPr lang="en"/>
              <a:t>Providing a sound answer is usually the end of asking the “why” question: in the paper introduction, method (why design algorithm like this not that), proposal motivation, etc.</a:t>
            </a:r>
            <a:endParaRPr/>
          </a:p>
          <a:p>
            <a:pPr indent="0" lvl="0" marL="0" rtl="0" algn="l">
              <a:spcBef>
                <a:spcPts val="0"/>
              </a:spcBef>
              <a:spcAft>
                <a:spcPts val="0"/>
              </a:spcAft>
              <a:buNone/>
            </a:pPr>
            <a:r>
              <a:rPr lang="en"/>
              <a:t>But for critical research and critical technical practice, it’s the beginning. </a:t>
            </a:r>
            <a:endParaRPr/>
          </a:p>
          <a:p>
            <a:pPr indent="0" lvl="0" marL="0" rtl="0" algn="l">
              <a:spcBef>
                <a:spcPts val="0"/>
              </a:spcBef>
              <a:spcAft>
                <a:spcPts val="0"/>
              </a:spcAft>
              <a:buNone/>
            </a:pPr>
            <a:r>
              <a:rPr lang="en"/>
              <a:t>And this is the key idea in critical research and technical practice: We want to dig deeper into the why question, to continue asking “why” to the answers of the “why” question.</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409f94f9b0f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409f94f9b0f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Script</a:t>
            </a:r>
            <a:r>
              <a:rPr lang="en"/>
              <a:t>:</a:t>
            </a:r>
            <a:endParaRPr/>
          </a:p>
          <a:p>
            <a:pPr indent="0" lvl="0" marL="0" rtl="0" algn="l">
              <a:spcBef>
                <a:spcPts val="0"/>
              </a:spcBef>
              <a:spcAft>
                <a:spcPts val="0"/>
              </a:spcAft>
              <a:buNone/>
            </a:pPr>
            <a:r>
              <a:rPr lang="en"/>
              <a:t>You may ask, why bothers to do so?</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409f94f9b0f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409f94f9b0f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Script</a:t>
            </a:r>
            <a:r>
              <a:rPr lang="en"/>
              <a:t>:</a:t>
            </a:r>
            <a:endParaRPr/>
          </a:p>
          <a:p>
            <a:pPr indent="0" lvl="0" marL="0" rtl="0" algn="l">
              <a:spcBef>
                <a:spcPts val="0"/>
              </a:spcBef>
              <a:spcAft>
                <a:spcPts val="0"/>
              </a:spcAft>
              <a:buNone/>
            </a:pPr>
            <a:r>
              <a:rPr lang="en"/>
              <a:t>This is because, providing a sound, commonly acceptable answer can imply that you’re following the mainstream status quo belief. </a:t>
            </a:r>
            <a:r>
              <a:rPr lang="en">
                <a:solidFill>
                  <a:schemeClr val="dk1"/>
                </a:solidFill>
              </a:rPr>
              <a:t> For example, sometimes, you know this is the sound answer that reviewer or your supervisor want, but it may not necessarily be the answer you’re satisfied with. But if you keep asking why, this can be viewed as to challenge and question the status quo and mainstream beliefs. </a:t>
            </a:r>
            <a:endParaRPr>
              <a:solidFill>
                <a:schemeClr val="dk1"/>
              </a:solidFill>
            </a:endParaRPr>
          </a:p>
          <a:p>
            <a:pPr indent="0" lvl="0" marL="0" rtl="0" algn="l">
              <a:spcBef>
                <a:spcPts val="0"/>
              </a:spcBef>
              <a:spcAft>
                <a:spcPts val="0"/>
              </a:spcAft>
              <a:buNone/>
            </a:pPr>
            <a:r>
              <a:rPr lang="en">
                <a:solidFill>
                  <a:schemeClr val="dk1"/>
                </a:solidFill>
              </a:rPr>
              <a:t>But we want to emphasize that, you can at least make notes of your feeling of doubt and skepticism at that moment. This can be the beginning to ask more deep, critical questions.</a:t>
            </a:r>
            <a:endParaRPr>
              <a:solidFill>
                <a:schemeClr val="dk1"/>
              </a:solidFill>
            </a:endParaRPr>
          </a:p>
          <a:p>
            <a:pPr indent="0" lvl="0" marL="0" rtl="0" algn="l">
              <a:spcBef>
                <a:spcPts val="0"/>
              </a:spcBef>
              <a:spcAft>
                <a:spcPts val="0"/>
              </a:spcAft>
              <a:buNone/>
            </a:pPr>
            <a:r>
              <a:rPr lang="en"/>
              <a:t>From this example, you probably notice that there are risks of asking deep, critical questions. So </a:t>
            </a:r>
            <a:r>
              <a:rPr lang="en"/>
              <a:t>let’s first understand the risks of asking and not asking more deep “why” questions.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409f94f9b0f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409f94f9b0f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p>
          <a:p>
            <a:pPr indent="0" lvl="0" marL="0" rtl="0" algn="l">
              <a:spcBef>
                <a:spcPts val="0"/>
              </a:spcBef>
              <a:spcAft>
                <a:spcPts val="0"/>
              </a:spcAft>
              <a:buNone/>
            </a:pPr>
            <a:r>
              <a:rPr lang="en"/>
              <a:t>Here in this table, we list the risks of asking or avoiding deep, critical questions, for the research community and for individuals.</a:t>
            </a:r>
            <a:endParaRPr/>
          </a:p>
          <a:p>
            <a:pPr indent="0" lvl="0" marL="0" rtl="0" algn="l">
              <a:spcBef>
                <a:spcPts val="0"/>
              </a:spcBef>
              <a:spcAft>
                <a:spcPts val="0"/>
              </a:spcAft>
              <a:buNone/>
            </a:pPr>
            <a:r>
              <a:rPr lang="en"/>
              <a:t>You can see that for a research community, ask critical questions can be viewed as negative, disruptive, and not comfortable, because it is a challenging of the basis that underpins the status quo, and may damage the public reputation of a research community.</a:t>
            </a:r>
            <a:endParaRPr/>
          </a:p>
          <a:p>
            <a:pPr indent="0" lvl="0" marL="0" rtl="0" algn="l">
              <a:spcBef>
                <a:spcPts val="0"/>
              </a:spcBef>
              <a:spcAft>
                <a:spcPts val="0"/>
              </a:spcAft>
              <a:buNone/>
            </a:pPr>
            <a:r>
              <a:rPr lang="en"/>
              <a:t>For individuals, asking these critical deep questions in one’s research may make one’s research and career marginalized, and they may face more resistance and rejections.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fbc0428c75_0_7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fbc0428c75_0_7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p>
          <a:p>
            <a:pPr indent="0" lvl="0" marL="0" rtl="0" algn="l">
              <a:spcBef>
                <a:spcPts val="0"/>
              </a:spcBef>
              <a:spcAft>
                <a:spcPts val="0"/>
              </a:spcAft>
              <a:buNone/>
            </a:pPr>
            <a:r>
              <a:rPr lang="en"/>
              <a:t>But avoiding critical, deep why questions also has its consequences, as we have discussed previously. If we don’t critically examine the underpinning assumptions, the research agenda and common technical practice can be </a:t>
            </a:r>
            <a:r>
              <a:rPr lang="en"/>
              <a:t>distorted</a:t>
            </a:r>
            <a:r>
              <a:rPr lang="en"/>
              <a:t> or manipulated. People don’t take risks and just choose the safe move to research on the low-hanging fruit, and just follow the status quo, which is a suppression of scientific discovery. This suppression can also cause mental toll to individuals.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409f94f9b0f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409f94f9b0f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Given the dimensions in the table, maybe now we can have a warm up group discussion. You can form a 2-3 person group with </a:t>
            </a:r>
            <a:r>
              <a:rPr lang="en"/>
              <a:t>your neighbours to discuss the three questions.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r>
              <a:rPr lang="en"/>
              <a:t>:</a:t>
            </a:r>
            <a:endParaRPr/>
          </a:p>
          <a:p>
            <a:pPr indent="0" lvl="0" marL="0" rtl="0" algn="l">
              <a:spcBef>
                <a:spcPts val="0"/>
              </a:spcBef>
              <a:spcAft>
                <a:spcPts val="0"/>
              </a:spcAft>
              <a:buNone/>
            </a:pPr>
            <a:r>
              <a:rPr lang="en"/>
              <a:t>Group discussion in 2-4 person group for 3-5 min. </a:t>
            </a:r>
            <a:endParaRPr/>
          </a:p>
          <a:p>
            <a:pPr indent="0" lvl="0" marL="0" rtl="0" algn="l">
              <a:spcBef>
                <a:spcPts val="0"/>
              </a:spcBef>
              <a:spcAft>
                <a:spcPts val="0"/>
              </a:spcAft>
              <a:buNone/>
            </a:pPr>
            <a:r>
              <a:rPr lang="en"/>
              <a:t>Remind audiences that these are open question, and there are no right or wrong answers.</a:t>
            </a:r>
            <a:endParaRPr/>
          </a:p>
          <a:p>
            <a:pPr indent="0" lvl="0" marL="0" rtl="0" algn="l">
              <a:spcBef>
                <a:spcPts val="0"/>
              </a:spcBef>
              <a:spcAft>
                <a:spcPts val="0"/>
              </a:spcAft>
              <a:buNone/>
            </a:pPr>
            <a:r>
              <a:rPr lang="en"/>
              <a:t>Speaker can give an example of their own answer. G1.1, I think for things that matters to me, I tend to want to ask more questions to have a better understanding of a problem. I tend to ask why my work matters to the end users. G1.2. </a:t>
            </a:r>
            <a:endParaRPr/>
          </a:p>
          <a:p>
            <a:pPr indent="0" lvl="0" marL="0" rtl="0" algn="l">
              <a:spcBef>
                <a:spcPts val="0"/>
              </a:spcBef>
              <a:spcAft>
                <a:spcPts val="0"/>
              </a:spcAft>
              <a:buNone/>
            </a:pPr>
            <a:r>
              <a:rPr lang="en"/>
              <a:t>After group discussion, ask several groups or audiences to share their answers and their group discussion process.</a:t>
            </a:r>
            <a:endParaRPr/>
          </a:p>
          <a:p>
            <a:pPr indent="0" lvl="0" marL="0" rtl="0" algn="l">
              <a:spcBef>
                <a:spcPts val="0"/>
              </a:spcBef>
              <a:spcAft>
                <a:spcPts val="0"/>
              </a:spcAft>
              <a:buNone/>
            </a:pPr>
            <a:r>
              <a:rPr lang="en"/>
              <a:t>Speaker then conclude and summarize some key ideas emerged from the group </a:t>
            </a:r>
            <a:r>
              <a:rPr lang="en"/>
              <a:t>discussions</a:t>
            </a:r>
            <a:r>
              <a:rPr lang="en"/>
              <a:t>.</a:t>
            </a:r>
            <a:endParaRPr/>
          </a:p>
          <a:p>
            <a:pPr indent="0" lvl="0" marL="0" rtl="0" algn="l">
              <a:spcBef>
                <a:spcPts val="0"/>
              </a:spcBef>
              <a:spcAft>
                <a:spcPts val="0"/>
              </a:spcAft>
              <a:buNone/>
            </a:pPr>
            <a:r>
              <a:rPr lang="en"/>
              <a:t>Optionally, G1.1 can be extended to:</a:t>
            </a:r>
            <a:endParaRPr/>
          </a:p>
          <a:p>
            <a:pPr indent="0" lvl="0" marL="0" rtl="0" algn="l">
              <a:spcBef>
                <a:spcPts val="0"/>
              </a:spcBef>
              <a:spcAft>
                <a:spcPts val="0"/>
              </a:spcAft>
              <a:buNone/>
            </a:pPr>
            <a:r>
              <a:rPr lang="en"/>
              <a:t>G1.1. Personally, which side do you think you tend to lean into or wish to lean into?</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409f94f9b0f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409f94f9b0f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[After summarizing from the previous group discussion] Back to the table, we can see that asking deep, critical questions has short term risk and long term benefits. Regardless of individual choices, as a research community, doing research is more concerned about long term gain. So our goal of critical research and critical technical practice is to push the research community a little bit more toward the direction of asking more deep, critical questions.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Next, let’s do some exercise to practice your mental muscle of asking deep, critical questions. </a:t>
            </a:r>
            <a:endParaRPr/>
          </a:p>
          <a:p>
            <a:pPr indent="0" lvl="0" marL="0" rtl="0" algn="l">
              <a:spcBef>
                <a:spcPts val="0"/>
              </a:spcBef>
              <a:spcAft>
                <a:spcPts val="0"/>
              </a:spcAft>
              <a:buNone/>
            </a:pPr>
            <a:r>
              <a:rPr lang="en"/>
              <a:t>We will first provide some examples of conducting critical analysis, and have an activity and group discussion of it.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409f94f9b0f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409f94f9b0f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These example are our own answer for the previous activity questions: Why people conduct research in a research area. </a:t>
            </a:r>
            <a:endParaRPr>
              <a:solidFill>
                <a:schemeClr val="dk1"/>
              </a:solidFill>
            </a:endParaRPr>
          </a:p>
          <a:p>
            <a:pPr indent="0" lvl="0" marL="0" rtl="0" algn="l">
              <a:spcBef>
                <a:spcPts val="0"/>
              </a:spcBef>
              <a:spcAft>
                <a:spcPts val="0"/>
              </a:spcAft>
              <a:buNone/>
            </a:pPr>
            <a:r>
              <a:rPr lang="en"/>
              <a:t>The first example is from my research area of explainable AI. </a:t>
            </a:r>
            <a:endParaRPr/>
          </a:p>
          <a:p>
            <a:pPr indent="0" lvl="0" marL="0" rtl="0" algn="l">
              <a:spcBef>
                <a:spcPts val="0"/>
              </a:spcBef>
              <a:spcAft>
                <a:spcPts val="0"/>
              </a:spcAft>
              <a:buNone/>
            </a:pPr>
            <a:r>
              <a:rPr lang="en"/>
              <a:t>Explainable AI is the task to explain AI predictions in human-understandable ways. A popular motivation of explainable AI in our field is that, by providing users with AI explanations, we can enhance users’ trust in the AI system.</a:t>
            </a:r>
            <a:endParaRPr/>
          </a:p>
          <a:p>
            <a:pPr indent="0" lvl="0" marL="0" rtl="0" algn="l">
              <a:spcBef>
                <a:spcPts val="0"/>
              </a:spcBef>
              <a:spcAft>
                <a:spcPts val="0"/>
              </a:spcAft>
              <a:buNone/>
            </a:pPr>
            <a:r>
              <a:rPr lang="en"/>
              <a:t>Let’s critically examine this answer. Can it really be justified?</a:t>
            </a:r>
            <a:endParaRPr/>
          </a:p>
          <a:p>
            <a:pPr indent="0" lvl="0" marL="0" rtl="0" algn="l">
              <a:spcBef>
                <a:spcPts val="0"/>
              </a:spcBef>
              <a:spcAft>
                <a:spcPts val="0"/>
              </a:spcAft>
              <a:buNone/>
            </a:pPr>
            <a:r>
              <a:rPr lang="en"/>
              <a:t>Do you have any critiques to question or challenge this answer?</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r>
              <a:rPr lang="en"/>
              <a:t>:</a:t>
            </a:r>
            <a:endParaRPr/>
          </a:p>
          <a:p>
            <a:pPr indent="0" lvl="0" marL="0" rtl="0" algn="l">
              <a:spcBef>
                <a:spcPts val="0"/>
              </a:spcBef>
              <a:spcAft>
                <a:spcPts val="0"/>
              </a:spcAft>
              <a:buNone/>
            </a:pPr>
            <a:r>
              <a:rPr lang="en"/>
              <a:t>The examples can be changed to the speaker’s own research area and critiques of it.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409f94f9b0f_0_4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409f94f9b0f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In this explainable AI example, one of the downstream consequences is, because explainable AI is set to increase uses’ trust no matter how, the explainable AI algorithms are evaluated or optimized to generate as plausible explanations as possible, even if the AI predictions are incorrect. This is to systematically mislead and manipulate users to trust AI with plausible explanations.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409f94f9b0f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409f94f9b0f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There are many aspects we can </a:t>
            </a:r>
            <a:r>
              <a:rPr lang="en">
                <a:solidFill>
                  <a:schemeClr val="dk1"/>
                </a:solidFill>
              </a:rPr>
              <a:t>question and</a:t>
            </a:r>
            <a:r>
              <a:rPr lang="en"/>
              <a:t> challenge this rationale of enhance trust. For example, we can question the definition of trust, trust for whose benefits? Out of whose purpose? Who will be harmed when trust is violated? Is this framing putting users in a disadvantage relationship with technical developer?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critical inquiries can help us to correct mistakes from the problematic rationale. Because if our research vision or agenda is based on problematic rationales, it will influence the specific technical development.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409f94f9b0f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409f94f9b0f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1. User Experience Design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Let's take user experience design, as an example.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technical practice, we often focus on technologies and algorithms. But when we build products like apps or online platforms, especially if you know, some of you might build your own products in the future, we also need to think about the people who will use them.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why is </a:t>
            </a:r>
            <a:r>
              <a:rPr lang="en">
                <a:solidFill>
                  <a:schemeClr val="dk1"/>
                </a:solidFill>
              </a:rPr>
              <a:t>user experience</a:t>
            </a:r>
            <a:r>
              <a:rPr lang="en">
                <a:solidFill>
                  <a:schemeClr val="dk1"/>
                </a:solidFill>
              </a:rPr>
              <a:t> design important?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helps us understand users' needs, make products easier to use, reduce design problems, and encourage people to use our products.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For example, imagine you've built a machine learning model with 98% accuracy. That's great from a technical perspective.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what if you turn it into an app, and the interface is so confusing that nobody knows how to use it?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People might simply stop using your app, no matter how good your model is.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2. What Happens Without Critical Reflection?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what happens if we don't critically reflect on </a:t>
            </a:r>
            <a:r>
              <a:rPr lang="en">
                <a:solidFill>
                  <a:schemeClr val="dk1"/>
                </a:solidFill>
              </a:rPr>
              <a:t>user experience</a:t>
            </a:r>
            <a:r>
              <a:rPr lang="en">
                <a:solidFill>
                  <a:schemeClr val="dk1"/>
                </a:solidFill>
              </a:rPr>
              <a:t> design?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 want to highlight two potential problems.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The first problem is that we might unintentionally exclude certain groups of people.</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When we design a product, we usually have a target user in mind. We might even create a persona, a fictional example of our typical user.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when we focus too much on this typical user, we might forget about others.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For example, older adults, people with disabilities, children, pregnant women, etc.</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These people might also need our product, they are our customers, but we don’t consider their needs when designing it.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And if we think more broadly, we might also forget about the environmental impact of our products.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b="1" lang="en">
                <a:solidFill>
                  <a:schemeClr val="dk1"/>
                </a:solidFill>
              </a:rPr>
              <a:t>So, here's the critical question: Who are we designing for, and who are we leaving out?</a:t>
            </a:r>
            <a:endParaRPr b="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second problem is that better </a:t>
            </a:r>
            <a:r>
              <a:rPr lang="en">
                <a:solidFill>
                  <a:schemeClr val="dk1"/>
                </a:solidFill>
              </a:rPr>
              <a:t>user experience</a:t>
            </a:r>
            <a:r>
              <a:rPr lang="en">
                <a:solidFill>
                  <a:schemeClr val="dk1"/>
                </a:solidFill>
              </a:rPr>
              <a:t> might sometimes come at the cost of other important values, like transparency.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Let me give you a simple example: loading indicators.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When a system takes a long time to respond, users might get frustrated.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Around 20 years ago, many interfaces simply showed the word "Loading." and this caused strong uncertainty and anxiety for users.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Later, designers created progress bars, percentages, and animations. They are so simple but they are also very efficient. They can strongly reduce users’ anxiety.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I've noticed something interesting in some AI chatbots.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Instead of saying "Loading," they say "Thinking."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Now, imagine you're waiting for an AI chatbot to answer your question.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If it says "Loading," you might think, "Why is it taking so long?"</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But if it says "Thinking," you might think, "Oh, it's thinking about my question. Maybe I should give it more time."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From a user experience perspective, this might be a good design choice. It makes waiting feel more natural.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As CS students, we know that AI doesn't think. But some users might take the word "Thinking" literally and believe the AI is thinking just like a person.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we shouldn't just ask, "Does this design improve user experience?"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We should also ask, "What kind of understanding are we creating for our users?"</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And that's the key point I want to leave you with.</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409f94f9b0f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409f94f9b0f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fbe11a3fe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fbe11a3f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Algorithmc auditing is a cross-disciplinary field - I'm working with media scholars and communications reserchers on it, but it intersects with computer science venues like CSCW or CHI or information retrieval</a:t>
            </a:r>
            <a:endParaRPr/>
          </a:p>
          <a:p>
            <a:pPr indent="0" lvl="0" marL="0" rtl="0" algn="l">
              <a:spcBef>
                <a:spcPts val="0"/>
              </a:spcBef>
              <a:spcAft>
                <a:spcPts val="0"/>
              </a:spcAft>
              <a:buNone/>
            </a:pPr>
            <a:r>
              <a:rPr lang="en"/>
              <a:t>There's the general understanding that platforms aren't necessarily incentivsed to show how their recommendation systems *fully* work, so the question is how much can be determined from the outside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Typical approaches involve sock puppet accounts, simulating their watching videos, recording logs of what gets recommended next. This can be used to study misinfo on youtube or radicalizatino pathways. Or which types of user actions shape tiktok's feed.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idea of critical technical practice was quite useful for me in this project, because it helped me to step back and question the hidden assumptions - such as why are these papers focusing on simple engagement signals like liking - oh because that's the easier thing to vary. Why are we seeing poor reproducibility? because the system changes constantly, and so maybe a signal of changes needs to be more frequent and a public infrastructure of sorts.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409f94f9b0f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409f94f9b0f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Now we have seen some examples and do some exercise to conduct critical analysis, next, we will refine your previous answer to question A1 based on the exercise.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the instruction]</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409f94f9b0f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409f94f9b0f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[Read the instruction]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When the discussion is over, ask several groups to share their discussions.</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r>
              <a:rPr lang="en"/>
              <a:t>:</a:t>
            </a:r>
            <a:endParaRPr/>
          </a:p>
          <a:p>
            <a:pPr indent="0" lvl="0" marL="0" rtl="0" algn="l">
              <a:spcBef>
                <a:spcPts val="0"/>
              </a:spcBef>
              <a:spcAft>
                <a:spcPts val="0"/>
              </a:spcAft>
              <a:buNone/>
            </a:pPr>
            <a:r>
              <a:rPr lang="en"/>
              <a:t>5</a:t>
            </a:r>
            <a:r>
              <a:rPr lang="en"/>
              <a:t>-8 min or until all the audiences are about to finish</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fba856c21e_39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fba856c21e_39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Now we can have a class discussion and reflection based on this activity. </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Note:</a:t>
            </a:r>
            <a:endParaRPr b="1"/>
          </a:p>
          <a:p>
            <a:pPr indent="0" lvl="0" marL="0" rtl="0" algn="l">
              <a:spcBef>
                <a:spcPts val="0"/>
              </a:spcBef>
              <a:spcAft>
                <a:spcPts val="0"/>
              </a:spcAft>
              <a:buNone/>
            </a:pPr>
            <a:r>
              <a:rPr lang="en"/>
              <a:t>Can have a break after this slide.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a research community tends to be conservative, then these critical questions may not be the usual questions that you will encounter in common research questions. </a:t>
            </a:r>
            <a:endParaRPr/>
          </a:p>
          <a:p>
            <a:pPr indent="0" lvl="0" marL="0" rtl="0" algn="l">
              <a:spcBef>
                <a:spcPts val="0"/>
              </a:spcBef>
              <a:spcAft>
                <a:spcPts val="0"/>
              </a:spcAft>
              <a:buNone/>
            </a:pPr>
            <a:r>
              <a:rPr lang="en"/>
              <a:t>But once someone else or yourself has ever asked these questions, the deep doubts can grow like a seed no matter how. Eventually, this is deep question about one’s belief and worldviews, which we may introduce at the end of the lecture if time permits.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fba856c21e_39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fba856c21e_39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Previously we have conducted an exercise to ask critical </a:t>
            </a:r>
            <a:r>
              <a:rPr b="1" lang="en"/>
              <a:t>big</a:t>
            </a:r>
            <a:r>
              <a:rPr lang="en"/>
              <a:t> why question on the overall research vision or agenda. </a:t>
            </a:r>
            <a:endParaRPr/>
          </a:p>
          <a:p>
            <a:pPr indent="0" lvl="0" marL="0" rtl="0" algn="l">
              <a:spcBef>
                <a:spcPts val="0"/>
              </a:spcBef>
              <a:spcAft>
                <a:spcPts val="0"/>
              </a:spcAft>
              <a:buNone/>
            </a:pPr>
            <a:r>
              <a:rPr lang="en"/>
              <a:t>Next, we will have more practice of critical analysis to examine the </a:t>
            </a:r>
            <a:r>
              <a:rPr b="1" lang="en"/>
              <a:t>small</a:t>
            </a:r>
            <a:r>
              <a:rPr lang="en"/>
              <a:t> why questions of specific arguments in research papers in case studies. This is the main content of the second half of the tutorial. And after that, we will understand the mechanism of why the analyzed phenomena happened.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a:t>
            </a:r>
            <a:r>
              <a:rPr lang="en"/>
              <a:t>research papers, </a:t>
            </a:r>
            <a:r>
              <a:rPr lang="en"/>
              <a:t>it often provides evidence and rationales for the key claims. If the paper is published, that indicates that these rationales are commonly acceptable arguments; and it’s the end of asking more further critical questions</a:t>
            </a:r>
            <a:r>
              <a:rPr lang="en"/>
              <a:t>. But as I </a:t>
            </a:r>
            <a:r>
              <a:rPr lang="en"/>
              <a:t>said, </a:t>
            </a:r>
            <a:r>
              <a:rPr lang="en"/>
              <a:t>for critical research and critical technical practice, it is just a beginning. </a:t>
            </a:r>
            <a:endParaRPr/>
          </a:p>
          <a:p>
            <a:pPr indent="0" lvl="0" marL="0" rtl="0" algn="l">
              <a:spcBef>
                <a:spcPts val="0"/>
              </a:spcBef>
              <a:spcAft>
                <a:spcPts val="0"/>
              </a:spcAft>
              <a:buNone/>
            </a:pPr>
            <a:r>
              <a:rPr lang="en"/>
              <a:t>Next, we will conduct case studies to critically examine the arguments in research papers.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fba856c21e_39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fba856c21e_39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You will do the case study in a 2-3 person group with your neighbours.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will give each group a short case printed on paper. Each case is the quote from a research paper.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Note</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cases are in the writing sheet template document, document link: </a:t>
            </a:r>
            <a:r>
              <a:rPr lang="en" u="sng">
                <a:solidFill>
                  <a:schemeClr val="hlink"/>
                </a:solidFill>
                <a:hlinkClick r:id="rId2"/>
              </a:rPr>
              <a:t>https://docs.google.com/document/d/1Eb_vedNE3Yl3y3MMbrjnODgW_ueY1nlKsUhbZFO1v2o/edit?usp=sharing</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Print out 5-10 of such cases depending on the number of audiences. These cases will be analyzed together in class later.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Remind the audiences that they don’t need to focus on the technical terms or technical details, since we have broad audiences here not targeted to the specific research areas of these papers.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fba856c21e_39_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fba856c21e_39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Here I list some ideas for you to come up with your critiques.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Discuss for about 3-5 min, and write for another 3 minutes.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fba856c21e_39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fba856c21e_39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Now most of you already completed the case study, let’s discuss them together in the whole group.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Before that, I would like to introduce a bit more background about the cases. These cases are all this research paper.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fbc0428c75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fbc0428c75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This paper itself is an example of critical research. It is a critical reflection to question the common notion that regard technology as value neutral. Such a way of framing technology is to answers this question: </a:t>
            </a:r>
            <a:endParaRPr>
              <a:solidFill>
                <a:schemeClr val="dk1"/>
              </a:solidFill>
            </a:endParaRPr>
          </a:p>
          <a:p>
            <a:pPr indent="0" lvl="0" marL="0" rtl="0" algn="l">
              <a:spcBef>
                <a:spcPts val="0"/>
              </a:spcBef>
              <a:spcAft>
                <a:spcPts val="0"/>
              </a:spcAft>
              <a:buNone/>
            </a:pPr>
            <a:r>
              <a:rPr lang="en">
                <a:solidFill>
                  <a:schemeClr val="dk1"/>
                </a:solidFill>
              </a:rPr>
              <a:t>Why are there negative consequences of technology? And whose responsibility is it?</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fbc0428c75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fbc0428c75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The rationales that support technology is value neutral is that:</a:t>
            </a:r>
            <a:endParaRPr/>
          </a:p>
          <a:p>
            <a:pPr indent="0" lvl="0" marL="0" rtl="0" algn="l">
              <a:spcBef>
                <a:spcPts val="0"/>
              </a:spcBef>
              <a:spcAft>
                <a:spcPts val="0"/>
              </a:spcAft>
              <a:buNone/>
            </a:pPr>
            <a:r>
              <a:rPr lang="en"/>
              <a:t>Technology as a tool is neutral and can be used for good and bad purposes. For example, for an object detection algorithm, it can be used to detect people for autonomous weapons, as well as to detect pedestrians for autonomous vehicles. So the negative consequences are due to the downstream effects of how people choose to use the tool. The long term effects are hard to predict. So the tool makers don’t have responsibility for the harms caused by using the tool.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r>
              <a:rPr lang="en"/>
              <a:t>:</a:t>
            </a:r>
            <a:endParaRPr/>
          </a:p>
          <a:p>
            <a:pPr indent="0" lvl="0" marL="0" rtl="0" algn="l">
              <a:spcBef>
                <a:spcPts val="0"/>
              </a:spcBef>
              <a:spcAft>
                <a:spcPts val="0"/>
              </a:spcAft>
              <a:buNone/>
            </a:pPr>
            <a:r>
              <a:rPr lang="en"/>
              <a:t>Arguments that support technology being “neutral”:</a:t>
            </a:r>
            <a:endParaRPr/>
          </a:p>
          <a:p>
            <a:pPr indent="-298450" lvl="0" marL="457200" rtl="0" algn="l">
              <a:spcBef>
                <a:spcPts val="0"/>
              </a:spcBef>
              <a:spcAft>
                <a:spcPts val="0"/>
              </a:spcAft>
              <a:buSzPts val="1100"/>
              <a:buAutoNum type="arabicPeriod"/>
            </a:pPr>
            <a:r>
              <a:rPr lang="en"/>
              <a:t>“new technologies can be unpredictably applied for both beneficial and harmful purposes”</a:t>
            </a:r>
            <a:endParaRPr/>
          </a:p>
          <a:p>
            <a:pPr indent="-298450" lvl="1" marL="914400" rtl="0" algn="l">
              <a:spcBef>
                <a:spcPts val="0"/>
              </a:spcBef>
              <a:spcAft>
                <a:spcPts val="0"/>
              </a:spcAft>
              <a:buSzPts val="1100"/>
              <a:buAutoNum type="alphaLcPeriod"/>
            </a:pPr>
            <a:r>
              <a:rPr lang="en"/>
              <a:t>“long term impacts are too difficult to predict”</a:t>
            </a:r>
            <a:endParaRPr/>
          </a:p>
          <a:p>
            <a:pPr indent="-298450" lvl="1" marL="914400" rtl="0" algn="l">
              <a:spcBef>
                <a:spcPts val="0"/>
              </a:spcBef>
              <a:spcAft>
                <a:spcPts val="0"/>
              </a:spcAft>
              <a:buSzPts val="1100"/>
              <a:buAutoNum type="alphaLcPeriod"/>
            </a:pPr>
            <a:r>
              <a:rPr lang="en"/>
              <a:t>“sociological impacts are outside the expertise or purview of ML researchers”</a:t>
            </a:r>
            <a:endParaRPr/>
          </a:p>
          <a:p>
            <a:pPr indent="-298450" lvl="2" marL="1371600" rtl="0" algn="l">
              <a:spcBef>
                <a:spcPts val="0"/>
              </a:spcBef>
              <a:spcAft>
                <a:spcPts val="0"/>
              </a:spcAft>
              <a:buSzPts val="1100"/>
              <a:buAutoNum type="romanLcPeriod"/>
            </a:pPr>
            <a:r>
              <a:rPr lang="en"/>
              <a:t>“critiques of AI are really misdirected critiques of those deploying AI with bad data (”garbage in, garbage out”)”</a:t>
            </a:r>
            <a:endParaRPr/>
          </a:p>
          <a:p>
            <a:pPr indent="-298450" lvl="1" marL="914400" rtl="0" algn="l">
              <a:spcBef>
                <a:spcPts val="0"/>
              </a:spcBef>
              <a:spcAft>
                <a:spcPts val="0"/>
              </a:spcAft>
              <a:buSzPts val="1100"/>
              <a:buAutoNum type="alphaLcPeriod"/>
            </a:pPr>
            <a:r>
              <a:rPr lang="en"/>
              <a:t>‘proposals such as broader impact statements represent merely a ”bureaucratic constraint”’</a:t>
            </a:r>
            <a:endParaRPr/>
          </a:p>
          <a:p>
            <a:pPr indent="0" lvl="0" marL="0" rtl="0" algn="l">
              <a:spcBef>
                <a:spcPts val="0"/>
              </a:spcBef>
              <a:spcAft>
                <a:spcPts val="0"/>
              </a:spcAft>
              <a:buNone/>
            </a:pPr>
            <a:r>
              <a:rPr lang="en"/>
              <a:t>This “technology as neutral view” “serves as an insulation from critiques of AI and as permission to emphasize the benefits of AI”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tool view: "guns don't kill people, people kill people"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fbc0428c75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3fbc0428c75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These rationales serve as an insulation between technical people and the downstream harms and critiques. </a:t>
            </a:r>
            <a:endParaRPr/>
          </a:p>
          <a:p>
            <a:pPr indent="0" lvl="0" marL="0" rtl="0" algn="l">
              <a:spcBef>
                <a:spcPts val="0"/>
              </a:spcBef>
              <a:spcAft>
                <a:spcPts val="0"/>
              </a:spcAft>
              <a:buNone/>
            </a:pPr>
            <a:r>
              <a:rPr lang="en"/>
              <a:t>The goal of this paper is to question and challenge this view.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fba856c21e_39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fba856c21e_39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Let’s briefly look at their research method. </a:t>
            </a:r>
            <a:endParaRPr/>
          </a:p>
          <a:p>
            <a:pPr indent="0" lvl="0" marL="0" rtl="0" algn="l">
              <a:spcBef>
                <a:spcPts val="0"/>
              </a:spcBef>
              <a:spcAft>
                <a:spcPts val="0"/>
              </a:spcAft>
              <a:buNone/>
            </a:pPr>
            <a:r>
              <a:rPr lang="en"/>
              <a:t>They selected a sample of the 100 highly cited NeurIPS and ICML papers in four years. So these most cited papers reflects the main values in the AI research community. They conduct a qualitative analysis of the values encoded in these papers in the</a:t>
            </a:r>
            <a:r>
              <a:rPr lang="en">
                <a:solidFill>
                  <a:schemeClr val="dk1"/>
                </a:solidFill>
              </a:rPr>
              <a:t> “abstract, introduction, discussion, and conclusion”</a:t>
            </a:r>
            <a:endParaRPr/>
          </a:p>
          <a:p>
            <a:pPr indent="0" lvl="0" marL="0" rtl="0" algn="l">
              <a:spcBef>
                <a:spcPts val="0"/>
              </a:spcBef>
              <a:spcAft>
                <a:spcPts val="0"/>
              </a:spcAft>
              <a:buNone/>
            </a:pPr>
            <a:r>
              <a:rPr lang="en"/>
              <a:t>All the cases are selected from their example annotated quotes for each value in the paper. So the cases are from the highly cited AI papers.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fba856c21e_39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fba856c21e_39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First we can cases 1 and 2. We can invite groups that assigned the two cases to share what critiques they have for the two statements.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Ask groups that are assigned to the two sentences to share their critical analysis comments</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fba856c21e_39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fba856c21e_39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The authors of the paper annotated the two cases to encode the value of performance. Here are some possible critical comments provided by this authors. </a:t>
            </a:r>
            <a:endParaRPr/>
          </a:p>
          <a:p>
            <a:pPr indent="0" lvl="0" marL="0" rtl="0" algn="l">
              <a:spcBef>
                <a:spcPts val="0"/>
              </a:spcBef>
              <a:spcAft>
                <a:spcPts val="0"/>
              </a:spcAft>
              <a:buNone/>
            </a:pPr>
            <a:r>
              <a:rPr lang="en"/>
              <a:t>1</a:t>
            </a:r>
            <a:endParaRPr/>
          </a:p>
          <a:p>
            <a:pPr indent="0" lvl="0" marL="0" rtl="0" algn="l">
              <a:spcBef>
                <a:spcPts val="0"/>
              </a:spcBef>
              <a:spcAft>
                <a:spcPts val="0"/>
              </a:spcAft>
              <a:buNone/>
            </a:pPr>
            <a:r>
              <a:rPr lang="en"/>
              <a:t>Their first critique is about the dataset. To abstract real world phenomena into clean, well-organized dataset require many assumptions and judgments, which all encode values. For example, the reality is not discrete, and have plural and contextual truths. How to abstract this complexity into dataset labels? Are the welfare, consent, or awareness of the datafied subjects considered when constructing datasets? Large dataset usually implies the concentration of power and resources, which many intensify the inequality in AI research.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a:t>
            </a:r>
            <a:endParaRPr/>
          </a:p>
          <a:p>
            <a:pPr indent="0" lvl="0" marL="0" rtl="0" algn="l">
              <a:spcBef>
                <a:spcPts val="0"/>
              </a:spcBef>
              <a:spcAft>
                <a:spcPts val="0"/>
              </a:spcAft>
              <a:buNone/>
            </a:pPr>
            <a:r>
              <a:rPr lang="en"/>
              <a:t>Second, if we zoom out and critically inspect the overall framing of the performance definition. How to define performance? In AI and ML, performance seems to usually refer to SOTA accuracy or other performance metrics to describe the algorithmic efficacy. The authors want to critically ask, is this the only way of defining performance? We can refer performance to other benefits of tech, such as safe, consensual, or participatory ML that considers with impacted communities and the environment. Why do these values not considered as the mainstream in tech research community? So fixating performance on SOTA means we ignore other possible values.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r>
              <a:rPr lang="en"/>
              <a:t>:</a:t>
            </a:r>
            <a:endParaRPr/>
          </a:p>
          <a:p>
            <a:pPr indent="0" lvl="0" marL="0" rtl="0" algn="l">
              <a:spcBef>
                <a:spcPts val="0"/>
              </a:spcBef>
              <a:spcAft>
                <a:spcPts val="0"/>
              </a:spcAft>
              <a:buNone/>
            </a:pPr>
            <a:r>
              <a:rPr lang="en"/>
              <a:t>Showcase the critical analysis from this paper. State that this is one of the options among many different perspectives of critiques as a reference, not as the “standard answer” of critical analysis.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are value-laden choices. When choosing this option, other options that encodes other different values are ignored.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“Performance values are consistently and without discussion operationalized as correctness averaged across individual predictions, giving equal weight to each instance.”</a:t>
            </a:r>
            <a:endParaRPr/>
          </a:p>
          <a:p>
            <a:pPr indent="0" lvl="0" marL="0" rtl="0" algn="l">
              <a:spcBef>
                <a:spcPts val="0"/>
              </a:spcBef>
              <a:spcAft>
                <a:spcPts val="0"/>
              </a:spcAft>
              <a:buNone/>
            </a:pPr>
            <a:r>
              <a:rPr lang="en"/>
              <a:t>“a value-laden move which might deprioritize those underrepresented in the data or the world”</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First, performance is using calculated as the average across samples, giving equal weights. The authors argue that this simply procedure encodes values, because by treating everyone equal, it actually “might deprioritize those underrepresented in the data or the world” </a:t>
            </a:r>
            <a:endParaRPr/>
          </a:p>
          <a:p>
            <a:pPr indent="0" lvl="0" marL="0" rtl="0" algn="l">
              <a:spcBef>
                <a:spcPts val="0"/>
              </a:spcBef>
              <a:spcAft>
                <a:spcPts val="0"/>
              </a:spcAft>
              <a:buNone/>
            </a:pPr>
            <a:r>
              <a:rPr lang="en"/>
              <a:t>1</a:t>
            </a:r>
            <a:r>
              <a:rPr lang="en"/>
              <a:t>. </a:t>
            </a:r>
            <a:endParaRPr/>
          </a:p>
          <a:p>
            <a:pPr indent="0" lvl="0" marL="0" rtl="0" algn="l">
              <a:spcBef>
                <a:spcPts val="0"/>
              </a:spcBef>
              <a:spcAft>
                <a:spcPts val="0"/>
              </a:spcAft>
              <a:buNone/>
            </a:pPr>
            <a:r>
              <a:rPr lang="en"/>
              <a:t>“Datasets are typically preestablished, large corpora with discrete "ground truth" labels”</a:t>
            </a:r>
            <a:endParaRPr/>
          </a:p>
          <a:p>
            <a:pPr indent="0" lvl="0" marL="0" rtl="0" algn="l">
              <a:spcBef>
                <a:spcPts val="0"/>
              </a:spcBef>
              <a:spcAft>
                <a:spcPts val="0"/>
              </a:spcAft>
              <a:buNone/>
            </a:pPr>
            <a:r>
              <a:rPr lang="en"/>
              <a:t>“Assumptions about how to characterize the </a:t>
            </a:r>
            <a:r>
              <a:rPr lang="en"/>
              <a:t>“real</a:t>
            </a:r>
            <a:r>
              <a:rPr lang="en"/>
              <a:t> world" are value-laden.”</a:t>
            </a:r>
            <a:endParaRPr/>
          </a:p>
          <a:p>
            <a:pPr indent="0" lvl="0" marL="0" rtl="0" algn="l">
              <a:spcBef>
                <a:spcPts val="0"/>
              </a:spcBef>
              <a:spcAft>
                <a:spcPts val="0"/>
              </a:spcAft>
              <a:buNone/>
            </a:pPr>
            <a:r>
              <a:rPr lang="en"/>
              <a:t>“presupposing the availability of large datasets is non-neutral and power centralizing because it encodes favoritism to those with resources to obtain and process them” </a:t>
            </a:r>
            <a:endParaRPr/>
          </a:p>
          <a:p>
            <a:pPr indent="0" lvl="0" marL="0" rtl="0" algn="l">
              <a:spcBef>
                <a:spcPts val="0"/>
              </a:spcBef>
              <a:spcAft>
                <a:spcPts val="0"/>
              </a:spcAft>
              <a:buNone/>
            </a:pPr>
            <a:r>
              <a:rPr lang="en"/>
              <a:t>“the welfare, consent, or awareness of the datafied subjects whose images end up in a large scale image dataset, for example, are not considered in the annotated papers.” </a:t>
            </a:r>
            <a:endParaRPr/>
          </a:p>
          <a:p>
            <a:pPr indent="0" lvl="0" marL="0" rtl="0" algn="l">
              <a:spcBef>
                <a:spcPts val="0"/>
              </a:spcBef>
              <a:spcAft>
                <a:spcPts val="0"/>
              </a:spcAft>
              <a:buNone/>
            </a:pPr>
            <a:r>
              <a:rPr lang="en"/>
              <a:t>“overlooked assumptions include that the real world is binary or discrete” “contrasts against marginalized scholars’ calls for ML models that allow for non-binaries, plural truths, contextual truths, and many ways of being”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a:t>
            </a:r>
            <a:endParaRPr/>
          </a:p>
          <a:p>
            <a:pPr indent="0" lvl="0" marL="0" rtl="0" algn="l">
              <a:spcBef>
                <a:spcPts val="0"/>
              </a:spcBef>
              <a:spcAft>
                <a:spcPts val="0"/>
              </a:spcAft>
              <a:buNone/>
            </a:pPr>
            <a:r>
              <a:rPr lang="en"/>
              <a:t>“The prioritization of performance values is so entrenched in the field that generic success terms, such as "success", "progress", or "improvement" are used as synonyms for performance and accuracy.”</a:t>
            </a:r>
            <a:endParaRPr/>
          </a:p>
          <a:p>
            <a:pPr indent="0" lvl="0" marL="0" rtl="0" algn="l">
              <a:spcBef>
                <a:spcPts val="0"/>
              </a:spcBef>
              <a:spcAft>
                <a:spcPts val="0"/>
              </a:spcAft>
              <a:buNone/>
            </a:pPr>
            <a:r>
              <a:rPr lang="en"/>
              <a:t>“"performance" itself is a general success term that could have been associated with properties other than accuracy and SOTA”</a:t>
            </a:r>
            <a:endParaRPr/>
          </a:p>
          <a:p>
            <a:pPr indent="0" lvl="0" marL="0" rtl="0" algn="l">
              <a:spcBef>
                <a:spcPts val="0"/>
              </a:spcBef>
              <a:spcAft>
                <a:spcPts val="0"/>
              </a:spcAft>
              <a:buNone/>
            </a:pPr>
            <a:r>
              <a:rPr lang="en"/>
              <a:t>“one might alternatively invoke generic success to mean increasingly safe, consensual, or participatory ML that reckons with impacted communities and the environment.”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fbc0428c75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fbc0428c75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Ask groups that are assigned to the two sentences to share their critical analysis comments</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fbc0428c75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3fbc0428c75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The authors of the paper annotated the two cases to encode the value of generalization. Here are some possible critical comments provided by this authors. </a:t>
            </a:r>
            <a:endParaRPr/>
          </a:p>
          <a:p>
            <a:pPr indent="0" lvl="0" marL="0" rtl="0" algn="l">
              <a:spcBef>
                <a:spcPts val="0"/>
              </a:spcBef>
              <a:spcAft>
                <a:spcPts val="0"/>
              </a:spcAft>
              <a:buNone/>
            </a:pPr>
            <a:r>
              <a:rPr lang="en"/>
              <a:t>1.</a:t>
            </a:r>
            <a:endParaRPr/>
          </a:p>
          <a:p>
            <a:pPr indent="0" lvl="0" marL="0" rtl="0" algn="l">
              <a:spcBef>
                <a:spcPts val="0"/>
              </a:spcBef>
              <a:spcAft>
                <a:spcPts val="0"/>
              </a:spcAft>
              <a:buNone/>
            </a:pPr>
            <a:r>
              <a:rPr lang="en"/>
              <a:t>First, we can critically ask, why do the carefully selected tasks, datasets, and domains be viewed as indicator of generalization? These examined papers “rarely present discussion or analysis indicating their results will generalize outside the carefully selected datasets, domains or applications, or to more realistic settings, or help to directly address societal needs.”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a:t>
            </a:r>
            <a:endParaRPr/>
          </a:p>
          <a:p>
            <a:pPr indent="0" lvl="0" marL="0" rtl="0" algn="l">
              <a:spcBef>
                <a:spcPts val="0"/>
              </a:spcBef>
              <a:spcAft>
                <a:spcPts val="0"/>
              </a:spcAft>
              <a:buNone/>
            </a:pPr>
            <a:r>
              <a:rPr lang="en"/>
              <a:t>Second, Why generalization is viewed as an intrinsic benefit by default, over other direct benefits that fulfill context-specific needs.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a:t>
            </a:r>
            <a:endParaRPr/>
          </a:p>
          <a:p>
            <a:pPr indent="0" lvl="0" marL="0" rtl="0" algn="l">
              <a:spcBef>
                <a:spcPts val="0"/>
              </a:spcBef>
              <a:spcAft>
                <a:spcPts val="0"/>
              </a:spcAft>
              <a:buNone/>
            </a:pPr>
            <a:r>
              <a:rPr lang="en"/>
              <a:t>Third, [read the question]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r>
              <a:rPr lang="en"/>
              <a:t>:</a:t>
            </a:r>
            <a:endParaRPr/>
          </a:p>
          <a:p>
            <a:pPr indent="0" lvl="0" marL="0" rtl="0" algn="l">
              <a:spcBef>
                <a:spcPts val="0"/>
              </a:spcBef>
              <a:spcAft>
                <a:spcPts val="0"/>
              </a:spcAft>
              <a:buNone/>
            </a:pPr>
            <a:r>
              <a:rPr lang="en"/>
              <a:t>[If the paper’s critical analysis overlaps with the audience’s analysis, can skip or keep it brief]</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three key socially loaded aspects of how generalization is defined and operationalized.</a:t>
            </a:r>
            <a:endParaRPr/>
          </a:p>
          <a:p>
            <a:pPr indent="0" lvl="0" marL="0" rtl="0" algn="l">
              <a:spcBef>
                <a:spcPts val="0"/>
              </a:spcBef>
              <a:spcAft>
                <a:spcPts val="0"/>
              </a:spcAft>
              <a:buNone/>
            </a:pPr>
            <a:r>
              <a:rPr lang="en"/>
              <a:t>1. </a:t>
            </a:r>
            <a:endParaRPr/>
          </a:p>
          <a:p>
            <a:pPr indent="0" lvl="0" marL="0" rtl="0" algn="l">
              <a:spcBef>
                <a:spcPts val="0"/>
              </a:spcBef>
              <a:spcAft>
                <a:spcPts val="0"/>
              </a:spcAft>
              <a:buNone/>
            </a:pPr>
            <a:r>
              <a:rPr lang="en"/>
              <a:t>“Only certain datasets, domains, or applications are valued as indicators of model generalization.”</a:t>
            </a:r>
            <a:endParaRPr/>
          </a:p>
          <a:p>
            <a:pPr indent="0" lvl="0" marL="0" rtl="0" algn="l">
              <a:spcBef>
                <a:spcPts val="0"/>
              </a:spcBef>
              <a:spcAft>
                <a:spcPts val="0"/>
              </a:spcAft>
              <a:buNone/>
            </a:pPr>
            <a:r>
              <a:rPr lang="en"/>
              <a:t>“</a:t>
            </a:r>
            <a:r>
              <a:rPr lang="en"/>
              <a:t>the choice of particular tasks and datasets</a:t>
            </a:r>
            <a:r>
              <a:rPr lang="en"/>
              <a:t> indicating generalization is rarely justified”</a:t>
            </a:r>
            <a:endParaRPr/>
          </a:p>
          <a:p>
            <a:pPr indent="0" lvl="0" marL="0" rtl="0" algn="l">
              <a:spcBef>
                <a:spcPts val="0"/>
              </a:spcBef>
              <a:spcAft>
                <a:spcPts val="0"/>
              </a:spcAft>
              <a:buNone/>
            </a:pPr>
            <a:r>
              <a:rPr lang="en"/>
              <a:t>“rarely presenting discussion or analysis indicating their results will generalize outside the carefully selected datasets, domains or applications, or to more realistic settings, or help to directly address societal needs.”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a:t>
            </a:r>
            <a:endParaRPr/>
          </a:p>
          <a:p>
            <a:pPr indent="0" lvl="0" marL="0" rtl="0" algn="l">
              <a:spcBef>
                <a:spcPts val="0"/>
              </a:spcBef>
              <a:spcAft>
                <a:spcPts val="0"/>
              </a:spcAft>
              <a:buNone/>
            </a:pPr>
            <a:r>
              <a:rPr lang="en"/>
              <a:t>Why generalization is viewed as an </a:t>
            </a:r>
            <a:r>
              <a:rPr lang="en"/>
              <a:t>intrinsic</a:t>
            </a:r>
            <a:r>
              <a:rPr lang="en"/>
              <a:t> benefit by default, over other direct benefits that fulfill context-specific needs.</a:t>
            </a:r>
            <a:endParaRPr/>
          </a:p>
          <a:p>
            <a:pPr indent="0" lvl="0" marL="0" rtl="0" algn="l">
              <a:spcBef>
                <a:spcPts val="0"/>
              </a:spcBef>
              <a:spcAft>
                <a:spcPts val="0"/>
              </a:spcAft>
              <a:buNone/>
            </a:pPr>
            <a:r>
              <a:rPr lang="en"/>
              <a:t>“Prizing generalization leads institutions to harvest datasets from various domains, and to treat these as the only datasets that matter in the space of problems.”</a:t>
            </a:r>
            <a:endParaRPr/>
          </a:p>
          <a:p>
            <a:pPr indent="0" lvl="0" marL="0" rtl="0" algn="l">
              <a:spcBef>
                <a:spcPts val="0"/>
              </a:spcBef>
              <a:spcAft>
                <a:spcPts val="0"/>
              </a:spcAft>
              <a:buNone/>
            </a:pPr>
            <a:r>
              <a:rPr lang="en"/>
              <a:t>“generalization frequently targets one model to rule them all, denigrating diverse access needs”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“The belief that generalization is possible assumes new data will be or should be treated similarly to previously seen data.”</a:t>
            </a:r>
            <a:endParaRPr/>
          </a:p>
          <a:p>
            <a:pPr indent="0" lvl="0" marL="0" rtl="0" algn="l">
              <a:spcBef>
                <a:spcPts val="0"/>
              </a:spcBef>
              <a:spcAft>
                <a:spcPts val="0"/>
              </a:spcAft>
              <a:buNone/>
            </a:pPr>
            <a:r>
              <a:rPr lang="en"/>
              <a:t>“the assumption that the future resembles the past is often problematic as past societal stereotypes and injustice can be encoded in the process”</a:t>
            </a:r>
            <a:endParaRPr/>
          </a:p>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fbc0428c75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3fbc0428c75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Ask groups that are assigned to the two sentences to share their critical analysis comments</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fbc0428c75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3fbc0428c75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Script</a:t>
            </a:r>
            <a:endParaRPr b="1"/>
          </a:p>
          <a:p>
            <a:pPr indent="0" lvl="0" marL="0" rtl="0" algn="l">
              <a:spcBef>
                <a:spcPts val="0"/>
              </a:spcBef>
              <a:spcAft>
                <a:spcPts val="0"/>
              </a:spcAft>
              <a:buNone/>
            </a:pPr>
            <a:r>
              <a:rPr lang="en"/>
              <a:t>The authors of the paper annotated the two cases to encode the value of efficiency.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Before we accept the usual framing of efficiency in the technical paper, we want to critically ask,</a:t>
            </a:r>
            <a:endParaRPr/>
          </a:p>
          <a:p>
            <a:pPr indent="0" lvl="0" marL="0" rtl="0" algn="l">
              <a:spcBef>
                <a:spcPts val="0"/>
              </a:spcBef>
              <a:spcAft>
                <a:spcPts val="0"/>
              </a:spcAft>
              <a:buNone/>
            </a:pPr>
            <a:r>
              <a:rPr lang="en"/>
              <a:t>Efficiency for what purposes? Is efficiency for scale up? Or, for saving resources?</a:t>
            </a:r>
            <a:endParaRPr/>
          </a:p>
          <a:p>
            <a:pPr indent="0" lvl="0" marL="0" rtl="0" algn="l">
              <a:spcBef>
                <a:spcPts val="0"/>
              </a:spcBef>
              <a:spcAft>
                <a:spcPts val="0"/>
              </a:spcAft>
              <a:buNone/>
            </a:pPr>
            <a:r>
              <a:rPr lang="en"/>
              <a:t>The two purposes imply distinct values.</a:t>
            </a:r>
            <a:endParaRPr/>
          </a:p>
          <a:p>
            <a:pPr indent="0" lvl="0" marL="0" rtl="0" algn="l">
              <a:spcBef>
                <a:spcPts val="0"/>
              </a:spcBef>
              <a:spcAft>
                <a:spcPts val="0"/>
              </a:spcAft>
              <a:buNone/>
            </a:pPr>
            <a:r>
              <a:rPr lang="en"/>
              <a:t>According to </a:t>
            </a:r>
            <a:r>
              <a:rPr lang="en"/>
              <a:t>Jevon's paradox, the saved resource from efficacy often leads to overall greater utilization of that resource. So </a:t>
            </a:r>
            <a:r>
              <a:rPr lang="en"/>
              <a:t>pursuing</a:t>
            </a:r>
            <a:r>
              <a:rPr lang="en"/>
              <a:t> efficiency for </a:t>
            </a:r>
            <a:r>
              <a:rPr lang="en"/>
              <a:t>scalability</a:t>
            </a:r>
            <a:r>
              <a:rPr lang="en"/>
              <a:t> encodes the opposite set of values and assumptions than efficiency for sustainability and accessibility. According to the authors:</a:t>
            </a:r>
            <a:endParaRPr/>
          </a:p>
          <a:p>
            <a:pPr indent="0" lvl="0" marL="0" rtl="0" algn="l">
              <a:spcBef>
                <a:spcPts val="0"/>
              </a:spcBef>
              <a:spcAft>
                <a:spcPts val="0"/>
              </a:spcAft>
              <a:buNone/>
            </a:pPr>
            <a:r>
              <a:rPr lang="en"/>
              <a:t>[read the paragraph: valuing efficiency facilitates…]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endParaRPr b="1"/>
          </a:p>
          <a:p>
            <a:pPr indent="0" lvl="0" marL="0" rtl="0" algn="l">
              <a:spcBef>
                <a:spcPts val="0"/>
              </a:spcBef>
              <a:spcAft>
                <a:spcPts val="0"/>
              </a:spcAft>
              <a:buNone/>
            </a:pPr>
            <a:r>
              <a:rPr lang="en"/>
              <a:t>It seems that the two example sentences “present evidence that efficiency enables scaling up, not evidence that efficiency can facilitate work by low-resource communities or can lessen resource extraction – e.g. less hardware or data harvesting or lower carbon emissions.”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“Efficiency is commonly referenced to indicate the ability to scale up, not to save resources.”</a:t>
            </a:r>
            <a:endParaRPr/>
          </a:p>
          <a:p>
            <a:pPr indent="0" lvl="0" marL="0" rtl="0" algn="l">
              <a:spcBef>
                <a:spcPts val="0"/>
              </a:spcBef>
              <a:spcAft>
                <a:spcPts val="0"/>
              </a:spcAft>
              <a:buNone/>
            </a:pPr>
            <a:r>
              <a:rPr lang="en"/>
              <a:t>“84% of papers mention valuing efficiency, but only 15% of those value requiring few resources”</a:t>
            </a:r>
            <a:endParaRPr/>
          </a:p>
          <a:p>
            <a:pPr indent="0" lvl="0" marL="0" rtl="0" algn="l">
              <a:spcBef>
                <a:spcPts val="0"/>
              </a:spcBef>
              <a:spcAft>
                <a:spcPts val="0"/>
              </a:spcAft>
              <a:buNone/>
            </a:pPr>
            <a:r>
              <a:rPr lang="en"/>
              <a:t>“many papers present evidence that efficiency enables scaling up, while none of the papers present evidence that efficiency can facilitate work by low-resource communities or can lessen resource extraction – e.g. less hardware or data harvesting or lower carbon emissions.”</a:t>
            </a:r>
            <a:endParaRPr/>
          </a:p>
          <a:p>
            <a:pPr indent="0" lvl="0" marL="0" rtl="0" algn="l">
              <a:spcBef>
                <a:spcPts val="0"/>
              </a:spcBef>
              <a:spcAft>
                <a:spcPts val="0"/>
              </a:spcAft>
              <a:buNone/>
            </a:pPr>
            <a:r>
              <a:rPr lang="en"/>
              <a:t>“Alternative usages of efficiency could encode accessibility instead of scalability, aiming to create more equitable conditions.”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rPr lang="en"/>
              <a:t>the missing context is a larger piece of confusion for the students</a:t>
            </a:r>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fbc0428c75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3fbc0428c75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Let’s wrap up and summarize our case studies.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cases share some similarities.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performance, we thought </a:t>
            </a:r>
            <a:r>
              <a:rPr lang="en"/>
              <a:t>that the mainstream definition and operation of performance measure </a:t>
            </a:r>
            <a:r>
              <a:rPr lang="en"/>
              <a:t>is neutral and objective.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fbc0428c75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fbc0428c75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But the mainstream practice is just one way to abstract the real world problems as measurable metrics, and there are many other ways to define and evaluate algorithmic efficacy. </a:t>
            </a:r>
            <a:endParaRPr/>
          </a:p>
          <a:p>
            <a:pPr indent="0" lvl="0" marL="0" rtl="0" algn="l">
              <a:spcBef>
                <a:spcPts val="0"/>
              </a:spcBef>
              <a:spcAft>
                <a:spcPts val="0"/>
              </a:spcAft>
              <a:buNone/>
            </a:pPr>
            <a:r>
              <a:rPr lang="en"/>
              <a:t>Conducting critical analysis is helpful for us to see other alternatives and the lost opportunities for the mainstream AI evaluation agenda.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fbc0428c75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3fbc0428c75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Similarly, </a:t>
            </a:r>
            <a:r>
              <a:rPr lang="en">
                <a:solidFill>
                  <a:schemeClr val="dk1"/>
                </a:solidFill>
              </a:rPr>
              <a:t>generalization as a common technical goal is assumed to provide universal benefits for all.</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3fbc0428c75_0_3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3fbc0428c75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By conducting critical analysis, we are more able to see how the goal of generalization is not a natural path of technology, but is framed so to prioritize values and interests of some over others. It is just one particular choice and values that is disguised as universal and objective truth. </a:t>
            </a:r>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3fbc0428c75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3fbc0428c75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Similar with the value of efficiency.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3fbc0428c75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3fbc0428c75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Using critical analysis, we can see that the portrayed universal value and benefit of efficiency is just one particular framing of efficiency for scale up. There are other lost opportunities of framing efficiency, such as efficiency for sustainability or accessibility.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Note</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A further question is to ask, who frames the technical agendas like this? Who narrows and limits our diverse options and choices to develop technology? And for what purposes? </a:t>
            </a:r>
            <a:endParaRPr>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3fbc0428c75_0_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3fbc0428c75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Maybe we thought these commonly accepted beliefs and rationales are the default. Because they represent the only imaginations we have for technology.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fbc0428c75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fbc0428c75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When we ask more critical questions, what we do is we suddenly see and understand the frame that previously sets the boundary of our imaginations. This is like the streetlight effect. It is a story that a person lost his keys, and he only search under the streetlight because this is where the light it. I use the streetlight effect to say that it is easy to mistake the space under the streetlight as the whole search space. So the goal of critical research/technical practice is to enable us to see the search spaces that are ignored by the common acceptable answers set by the mainstream technical agenda. It enables us to see that our perspective that we view as the representation of the only truth, is just one of the many perspectives framed by different streetlights.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r>
              <a:rPr lang="en"/>
              <a:t>:</a:t>
            </a:r>
            <a:endParaRPr/>
          </a:p>
          <a:p>
            <a:pPr indent="0" lvl="0" marL="0" rtl="0" algn="l">
              <a:spcBef>
                <a:spcPts val="0"/>
              </a:spcBef>
              <a:spcAft>
                <a:spcPts val="0"/>
              </a:spcAft>
              <a:buNone/>
            </a:pPr>
            <a:r>
              <a:rPr lang="en"/>
              <a:t>These boundaries and framing can be the underpinning assumptions and taken-for-granted beliefs.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Streetlight effect </a:t>
            </a:r>
            <a:endParaRPr/>
          </a:p>
          <a:p>
            <a:pPr indent="0" lvl="0" marL="0" rtl="0" algn="l">
              <a:spcBef>
                <a:spcPts val="0"/>
              </a:spcBef>
              <a:spcAft>
                <a:spcPts val="0"/>
              </a:spcAft>
              <a:buNone/>
            </a:pPr>
            <a:r>
              <a:rPr lang="en"/>
              <a:t>Cognitive bias: Regarding the partial perspective as universal, neutral, and objective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From the case study, we see that for the dominant values in technology (i.e., performance, efficiency, and generalization), they are portrayed as being value neutral, objective, but they are not.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By using critical thinking, critical research and critical technical practice can help us to see a better picture beyond the focus of the streetlight, to understand our limitations, how the streetlight is framed, which perspective does the streetlight take, these capabilities, to be able to see outside the scope of the streetlight, this the value of reflectivity and criticality. </a:t>
            </a:r>
            <a:endParaRPr/>
          </a:p>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h75946a01de3a558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h75946a01de3a558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And we are able to frame the streetlight with other perspectives as well.</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After we see and understand the frame what previously constrained our thoughts and search space, we don’t necessarily need to follow it, and we can change it to align with our own purposes. I think that’s the freedom the critical research/</a:t>
            </a:r>
            <a:r>
              <a:rPr lang="en">
                <a:solidFill>
                  <a:schemeClr val="dk1"/>
                </a:solidFill>
              </a:rPr>
              <a:t>technical</a:t>
            </a:r>
            <a:r>
              <a:rPr lang="en">
                <a:solidFill>
                  <a:schemeClr val="dk1"/>
                </a:solidFill>
              </a:rPr>
              <a:t> practice provide. </a:t>
            </a:r>
            <a:endParaRPr>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h6231227398bc494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h6231227398bc49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And if the basic assumptions of technology can be framed differently by technical people, and different ways encode different values and perspectives, then back to the research question in this paper, we can see that the original argument that technology is value neutral does not hold, and the tech community cannot use it as “an insulation from critiques of AI”.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h6231227398bc494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h6231227398bc494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The streetlight effect shows that how we design our technology reflects the worldviews, values, and perspectives of the tool-makers who are socially situated. By socially situated, I mean that the tool-makers’ worldviews, values, and perspectives are shaped by social and political factors, which in turn shape the resulting techniques.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Since perspective, values, and worldviews matter in how we conduct research and develop tech responsibly, in the last part of the tutorial, I would like to highlight the dominant worldviews in tech/CS to understand how it is framed.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3fbc0428c75_0_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3fbc0428c75_0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Lastly, let’s zoom out and think about, why our community constrain our thoughts and search space like this? Why do we ended up like this?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3fbc0428c75_0_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3fbc0428c75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Let’s contrast the things under the streetlight/framing of CS, and things that are outside/ignored in CS, to better understand the dominant worldview in CS.  </a:t>
            </a:r>
            <a:endParaRPr>
              <a:solidFill>
                <a:schemeClr val="dk1"/>
              </a:solidFill>
            </a:endParaRPr>
          </a:p>
          <a:p>
            <a:pPr indent="0" lvl="0" marL="0" rtl="0" algn="l">
              <a:spcBef>
                <a:spcPts val="0"/>
              </a:spcBef>
              <a:spcAft>
                <a:spcPts val="0"/>
              </a:spcAft>
              <a:buNone/>
            </a:pPr>
            <a:r>
              <a:rPr lang="en">
                <a:solidFill>
                  <a:schemeClr val="dk1"/>
                </a:solidFill>
              </a:rPr>
              <a:t>Here I highlight the main points: You can see, under the current worldview in CS, we emphasize quantifiable metrics, well-defined problems. And ignores the other aspects of the real world.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Note</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Further reference:</a:t>
            </a:r>
            <a:endParaRPr>
              <a:solidFill>
                <a:schemeClr val="dk1"/>
              </a:solidFill>
            </a:endParaRPr>
          </a:p>
          <a:p>
            <a:pPr indent="0" lvl="0" marL="0" rtl="0" algn="l">
              <a:spcBef>
                <a:spcPts val="0"/>
              </a:spcBef>
              <a:spcAft>
                <a:spcPts val="0"/>
              </a:spcAft>
              <a:buNone/>
            </a:pPr>
            <a:r>
              <a:rPr lang="en">
                <a:solidFill>
                  <a:schemeClr val="dk1"/>
                </a:solidFill>
              </a:rPr>
              <a:t>The abstraction trap, </a:t>
            </a:r>
            <a:r>
              <a:rPr lang="en" u="sng">
                <a:solidFill>
                  <a:schemeClr val="hlink"/>
                </a:solidFill>
                <a:hlinkClick r:id="rId2"/>
              </a:rPr>
              <a:t>Fairness and Abstraction in Sociotechnical Systems</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g3fbc0428c75_0_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9" name="Google Shape;739;g3fbc0428c75_0_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So one way to summarize is that, these quantifiable metrics and computational models are abstractions, and outside the abstraction is the real world.</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3fbc0428c75_0_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3fbc0428c75_0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Here I would like to contrast two different worldviews regarding how we view the relationship between abstraction and the real world. </a:t>
            </a:r>
            <a:endParaRPr>
              <a:solidFill>
                <a:schemeClr val="dk1"/>
              </a:solidFill>
            </a:endParaRPr>
          </a:p>
          <a:p>
            <a:pPr indent="0" lvl="0" marL="0" rtl="0" algn="l">
              <a:spcBef>
                <a:spcPts val="0"/>
              </a:spcBef>
              <a:spcAft>
                <a:spcPts val="0"/>
              </a:spcAft>
              <a:buNone/>
            </a:pPr>
            <a:r>
              <a:rPr lang="en">
                <a:solidFill>
                  <a:schemeClr val="dk1"/>
                </a:solidFill>
              </a:rPr>
              <a:t>We probably know that there is a common aphorism in statistics: "All models are wrong, but some are useful".</a:t>
            </a:r>
            <a:endParaRPr>
              <a:solidFill>
                <a:schemeClr val="dk1"/>
              </a:solidFill>
            </a:endParaRPr>
          </a:p>
          <a:p>
            <a:pPr indent="0" lvl="0" marL="0" rtl="0" algn="l">
              <a:spcBef>
                <a:spcPts val="0"/>
              </a:spcBef>
              <a:spcAft>
                <a:spcPts val="0"/>
              </a:spcAft>
              <a:buNone/>
            </a:pPr>
            <a:r>
              <a:rPr lang="en">
                <a:solidFill>
                  <a:schemeClr val="dk1"/>
                </a:solidFill>
              </a:rPr>
              <a:t>“Some are useful” acknowledge the value of abstraction. </a:t>
            </a:r>
            <a:endParaRPr>
              <a:solidFill>
                <a:schemeClr val="dk1"/>
              </a:solidFill>
            </a:endParaRPr>
          </a:p>
          <a:p>
            <a:pPr indent="0" lvl="0" marL="0" rtl="0" algn="l">
              <a:spcBef>
                <a:spcPts val="0"/>
              </a:spcBef>
              <a:spcAft>
                <a:spcPts val="0"/>
              </a:spcAft>
              <a:buNone/>
            </a:pPr>
            <a:r>
              <a:rPr lang="en">
                <a:solidFill>
                  <a:schemeClr val="dk1"/>
                </a:solidFill>
              </a:rPr>
              <a:t>"All models are wrong” recognize the limits of abstraction and computational models.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Note</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The fallacy is not in abstraction itself. But in how we view abstraction.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3fbc0428c75_0_6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3fbc0428c75_0_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The fallacy is not in abstraction itself. But in how we view abstraction. We mistake the abstraction as the better version that can substitute the real world, or view abstraction as the only viable reality. We forget the </a:t>
            </a:r>
            <a:r>
              <a:rPr lang="en">
                <a:solidFill>
                  <a:schemeClr val="dk1"/>
                </a:solidFill>
              </a:rPr>
              <a:t>existence</a:t>
            </a:r>
            <a:r>
              <a:rPr lang="en">
                <a:solidFill>
                  <a:schemeClr val="dk1"/>
                </a:solidFill>
              </a:rPr>
              <a:t> of the streetlight of CS and its framing effect. By doing so, we completely forget the first half of the sentence that “all models are wrong”.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3fbc0428c75_0_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3fbc0428c75_0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b="1" lang="en"/>
              <a:t>Script</a:t>
            </a:r>
            <a:r>
              <a:rPr lang="en"/>
              <a:t>:</a:t>
            </a:r>
            <a:endParaRPr/>
          </a:p>
          <a:p>
            <a:pPr indent="0" lvl="0" marL="0" rtl="0" algn="l">
              <a:spcBef>
                <a:spcPts val="0"/>
              </a:spcBef>
              <a:spcAft>
                <a:spcPts val="0"/>
              </a:spcAft>
              <a:buNone/>
            </a:pPr>
            <a:r>
              <a:rPr lang="en"/>
              <a:t>To make the </a:t>
            </a:r>
            <a:r>
              <a:rPr lang="en"/>
              <a:t>distinction</a:t>
            </a:r>
            <a:r>
              <a:rPr lang="en"/>
              <a:t> clear, let’s look at the two illustrations. In both two, we have the reality as the ground, and abstraction or computational models as the upper floor on top of the reality.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 it shows abstraction or computational models is dependent on the real world. Abstraction has its own limits that it cannot fully represent the real world.</a:t>
            </a:r>
            <a:endParaRPr/>
          </a:p>
          <a:p>
            <a:pPr indent="0" lvl="0" marL="0" rtl="0" algn="l">
              <a:spcBef>
                <a:spcPts val="0"/>
              </a:spcBef>
              <a:spcAft>
                <a:spcPts val="0"/>
              </a:spcAft>
              <a:buNone/>
            </a:pPr>
            <a:r>
              <a:rPr lang="en"/>
              <a:t>In (B), it forgets the interdependency relationship and regards abstraction and computational models as superior to the reality and can fully substitute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we have seen from the case study, whether or not see, understand, and encode such understanding of the limits of abstraction and models in our research and techniques can make a huge difference in how we frame our research agenda and specific technical details in a paper.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from this tutorial, we have seen and practices the skill of asking deep, critical questions. This slide show that how deep and far these questions can bring us to.</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r>
              <a:rPr lang="en"/>
              <a:t>:</a:t>
            </a:r>
            <a:endParaRPr/>
          </a:p>
          <a:p>
            <a:pPr indent="0" lvl="0" marL="0" rtl="0" algn="l">
              <a:spcBef>
                <a:spcPts val="0"/>
              </a:spcBef>
              <a:spcAft>
                <a:spcPts val="0"/>
              </a:spcAft>
              <a:buNone/>
            </a:pPr>
            <a:r>
              <a:rPr lang="en"/>
              <a:t>A follow up question:</a:t>
            </a:r>
            <a:endParaRPr/>
          </a:p>
          <a:p>
            <a:pPr indent="0" lvl="0" marL="0" rtl="0" algn="l">
              <a:spcBef>
                <a:spcPts val="0"/>
              </a:spcBef>
              <a:spcAft>
                <a:spcPts val="0"/>
              </a:spcAft>
              <a:buNone/>
            </a:pPr>
            <a:r>
              <a:rPr lang="en"/>
              <a:t>Who impedes the critical capability of the CS community to see, understand, and acknowledge the limitations and limits of our CS/technology/abstraction?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Why we forget the first half in research and technical practice? Caused by power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From the image caption of the referred paper:</a:t>
            </a:r>
            <a:endParaRPr/>
          </a:p>
          <a:p>
            <a:pPr indent="0" lvl="0" marL="0" rtl="0" algn="l">
              <a:spcBef>
                <a:spcPts val="0"/>
              </a:spcBef>
              <a:spcAft>
                <a:spcPts val="0"/>
              </a:spcAft>
              <a:buNone/>
            </a:pPr>
            <a:r>
              <a:rPr lang="en"/>
              <a:t>Visualization of two contrasting worldviews of science and technology including computational models. </a:t>
            </a:r>
            <a:endParaRPr/>
          </a:p>
          <a:p>
            <a:pPr indent="0" lvl="0" marL="0" rtl="0" algn="l">
              <a:spcBef>
                <a:spcPts val="0"/>
              </a:spcBef>
              <a:spcAft>
                <a:spcPts val="0"/>
              </a:spcAft>
              <a:buClr>
                <a:schemeClr val="dk1"/>
              </a:buClr>
              <a:buSzPts val="1100"/>
              <a:buFont typeface="Arial"/>
              <a:buNone/>
            </a:pPr>
            <a:r>
              <a:rPr lang="en"/>
              <a:t>\textbf{(A) The normal worldview}: </a:t>
            </a:r>
            <a:endParaRPr/>
          </a:p>
          <a:p>
            <a:pPr indent="0" lvl="0" marL="0" rtl="0" algn="l">
              <a:spcBef>
                <a:spcPts val="0"/>
              </a:spcBef>
              <a:spcAft>
                <a:spcPts val="0"/>
              </a:spcAft>
              <a:buClr>
                <a:schemeClr val="dk1"/>
              </a:buClr>
              <a:buSzPts val="1100"/>
              <a:buFont typeface="Arial"/>
              <a:buNone/>
            </a:pPr>
            <a:r>
              <a:rPr lang="en"/>
              <a:t>    it acknowledges and values the fact that computational models are built upon human experience (embodied as labor, knowledge, dataset, infrastructure, etc.), and rely on it to validate and apply models in the real world; </a:t>
            </a:r>
            <a:endParaRPr/>
          </a:p>
          <a:p>
            <a:pPr indent="0" lvl="0" marL="0" rtl="0" algn="l">
              <a:spcBef>
                <a:spcPts val="0"/>
              </a:spcBef>
              <a:spcAft>
                <a:spcPts val="0"/>
              </a:spcAft>
              <a:buClr>
                <a:schemeClr val="dk1"/>
              </a:buClr>
              <a:buSzPts val="1100"/>
              <a:buFont typeface="Arial"/>
              <a:buNone/>
            </a:pPr>
            <a:r>
              <a:rPr lang="en"/>
              <a:t>    human experience and models are like pillars and floor in the figure: they are mutually dependent on each other to better understand our living world; </a:t>
            </a:r>
            <a:endParaRPr/>
          </a:p>
          <a:p>
            <a:pPr indent="0" lvl="0" marL="0" rtl="0" algn="l">
              <a:spcBef>
                <a:spcPts val="0"/>
              </a:spcBef>
              <a:spcAft>
                <a:spcPts val="0"/>
              </a:spcAft>
              <a:buNone/>
            </a:pPr>
            <a:r>
              <a:rPr lang="en"/>
              <a:t>    computational models are useful reductive abstractions of, but cannot fully represent, the complex real-world phenomena they model (the well-known aphorism that ``all models are wrong, but some are useful''~\cite{box_science_1976}). </a:t>
            </a:r>
            <a:endParaRPr/>
          </a:p>
          <a:p>
            <a:pPr indent="0" lvl="0" marL="0" rtl="0" algn="l">
              <a:spcBef>
                <a:spcPts val="0"/>
              </a:spcBef>
              <a:spcAft>
                <a:spcPts val="0"/>
              </a:spcAft>
              <a:buNone/>
            </a:pPr>
            <a:r>
              <a:rPr lang="en"/>
              <a:t>\textbf{(B) The blind spot worldview}: </a:t>
            </a:r>
            <a:endParaRPr/>
          </a:p>
          <a:p>
            <a:pPr indent="0" lvl="0" marL="0" rtl="0" algn="l">
              <a:spcBef>
                <a:spcPts val="0"/>
              </a:spcBef>
              <a:spcAft>
                <a:spcPts val="0"/>
              </a:spcAft>
              <a:buClr>
                <a:schemeClr val="dk1"/>
              </a:buClr>
              <a:buSzPts val="1100"/>
              <a:buFont typeface="Arial"/>
              <a:buNone/>
            </a:pPr>
            <a:r>
              <a:rPr lang="en">
                <a:solidFill>
                  <a:schemeClr val="dk1"/>
                </a:solidFill>
              </a:rPr>
              <a:t>    </a:t>
            </a:r>
            <a:r>
              <a:rPr lang="en"/>
              <a:t>it wrongly assumes that computational models are dominant over human experience, ``belies AI’s fundamental dependence on physical nature and socially organized, collective human knowledge'' (``the amnesia of experience''), ``substitut[es] computation for genuine embodied intelligence,'' and ``treat[s] abstract computational models as if they were concretely real'' (``confuse the map with the territory''). Unspecified quotations in the figure and caption are from~\cite{frank_blind_2024}.}</a:t>
            </a:r>
            <a:endParaRPr/>
          </a:p>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h6231227398bc494c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h6231227398bc494c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Lastly, let’s revisit the previous table. Given the risks and gains of conducting critical inquiries, maybe different people have different strategies, as we have discussed in the first group discussion.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h6231227398bc494c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h6231227398bc494c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Maybe a reality question for individuals is: what do I choose to maximize my gain in the academia or tech industry?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maybe there is another perspective to look at the problem. Instead of treating this problem framing as a given, maybe we can critically question the framing of the problem itself.</a:t>
            </a:r>
            <a:endParaRPr/>
          </a:p>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h6231227398bc494c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3" name="Google Shape;823;h6231227398bc494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We can ask, why cannot I have both? Who frames the question like this to limit my options by default? Why does a system force individuals to make trade-offs?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r>
              <a:rPr lang="en"/>
              <a:t>:</a:t>
            </a:r>
            <a:endParaRPr/>
          </a:p>
          <a:p>
            <a:pPr indent="0" lvl="0" marL="0" rtl="0" algn="l">
              <a:spcBef>
                <a:spcPts val="0"/>
              </a:spcBef>
              <a:spcAft>
                <a:spcPts val="0"/>
              </a:spcAft>
              <a:buClr>
                <a:schemeClr val="dk1"/>
              </a:buClr>
              <a:buSzPts val="1100"/>
              <a:buFont typeface="Arial"/>
              <a:buNone/>
            </a:pPr>
            <a:r>
              <a:rPr lang="en">
                <a:solidFill>
                  <a:schemeClr val="dk1"/>
                </a:solidFill>
              </a:rPr>
              <a:t>There are different ways to use this table. One way I call it individual mode, is to look at the chart, and identify the best strategy to maximize individuals’ gain in this game of academia or tech industry.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other way is not to accept it as a status quo, but to conduct a critical inquiry, which I call it a systemic mode. For example, do you notice unfairness in this table?</a:t>
            </a:r>
            <a:endParaRPr>
              <a:solidFill>
                <a:schemeClr val="dk1"/>
              </a:solidFill>
            </a:endParaRPr>
          </a:p>
          <a:p>
            <a:pPr indent="0" lvl="0" marL="0" rtl="0" algn="l">
              <a:spcBef>
                <a:spcPts val="0"/>
              </a:spcBef>
              <a:spcAft>
                <a:spcPts val="0"/>
              </a:spcAft>
              <a:buNone/>
            </a:pPr>
            <a:r>
              <a:rPr lang="en">
                <a:solidFill>
                  <a:schemeClr val="dk1"/>
                </a:solidFill>
              </a:rPr>
              <a:t>For individuals, this is not a win-win, this is a trade-off scenario.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Notice this is the huge imbalance in risk bearing and responsibility between individuals and a research community: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Individuals have to take huge risks to ask deep why questions for the benefits of research and knowledge accumulation.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one need to sacrifice their career and money to pursue intellectual authenticity and the benefits for the whole research community,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in A1.1, we mentioned personal practical motivations and research motivations. But if one has to choose between on, not get both, that doesn’t mean the person is not capable enough, but means the system/culture is toxic to force people to choose bread or good research, but not both. Among blaming the culture or improving oneself, if we understand the root problem, that’s a third way, that is we use our collective efforts to change and improve the problematic research culture/community.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h6231227398bc494c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7" name="Google Shape;837;h6231227398bc494c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Do you notice any unfairness in this table?</a:t>
            </a:r>
            <a:endParaRPr/>
          </a:p>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h6231227398bc494c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h6231227398bc494c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Notice that individuals have to take huge risks to ask deep why questions for the benefits of research and knowledge accumulation.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If one need to sacrifice their career and money to pursue intellectual authenticity and the benefits for the whole research community, we don’t blame individuals for their personal choices, we need to ask, what’s wrong this research community?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As a member of the tech community, we think since we see the problems, we have the responsibility to push it for change. This needs collective effort. That’s why we hold this working group to explore methods, tutorials, and other ways to push for a change of our research and technical community.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Note</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This is the moment we see and question the frame of the table. Just like when we see and question the frame defined by the CS streetlight.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Notice this is the huge imbalance in risk bearing and responsibility between individuals and a research community: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Individuals have to take huge risks to ask deep why questions for the benefits of research and knowledge accumulation.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one need to sacrifice their career and money to pursue intellectual authenticity and the benefits for the whole research community,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in A1.1, we mentioned personal practical motivations and research motivations. But if one has to choose between on, not get both, that doesn’t mean the person is not capable enough, but means the system/culture is toxic to force people to choose bread or good research, but not both. Among blaming the culture or improving oneself, if we understand the root problem, that’s a third way, that is we use our collective efforts to change and improve the problematic research culture/community.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h6be5375c3dca95d9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h6be5375c3dca95d9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That concludes our tutorial. I highlight the two main takeaways, to keep epistemically vigilant and ask critical questions whenever you raise doubts and skepticism about some common practice or beliefs, and understand the general worldviews in CS and how we can embed such an understanding in our research and technical work.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Maybe we can all thing about how to embed the understanding of the “wrong” part in our research and technical practice.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409f94f9b0f_0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409f94f9b0f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Mulching Proposal - </a:t>
            </a:r>
            <a:endParaRPr/>
          </a:p>
          <a:p>
            <a:pPr indent="0" lvl="0" marL="0" rtl="0" algn="l">
              <a:spcBef>
                <a:spcPts val="0"/>
              </a:spcBef>
              <a:spcAft>
                <a:spcPts val="0"/>
              </a:spcAft>
              <a:buNone/>
            </a:pPr>
            <a:r>
              <a:rPr lang="en"/>
              <a:t>https://arxiv.org/abs/1908.06166</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paper about a fictional system that abducts elderly people and turns them into food. A reference to the "modest proposal" satire. But it's written in the same form of FaCCT papers about fairness. And focuses on the purpose as an ordinary design requirement, making ethical improvements to demographic disparities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Toward a critical technical practice - Phil Agre</a:t>
            </a:r>
            <a:endParaRPr/>
          </a:p>
          <a:p>
            <a:pPr indent="0" lvl="0" marL="0" rtl="0" algn="l">
              <a:spcBef>
                <a:spcPts val="0"/>
              </a:spcBef>
              <a:spcAft>
                <a:spcPts val="0"/>
              </a:spcAft>
              <a:buNone/>
            </a:pPr>
            <a:r>
              <a:rPr lang="en"/>
              <a:t>https://pages.gseis.ucla.edu/faculty/agre/critical.html</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3fbc0428c75_0_7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3fbc0428c75_0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409f94f9b0f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409f94f9b0f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h2dae7177ce0f337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h2dae7177ce0f337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Script</a:t>
            </a:r>
            <a:r>
              <a:rPr lang="en">
                <a:solidFill>
                  <a:schemeClr val="dk1"/>
                </a:solidFill>
              </a:rPr>
              <a:t>:</a:t>
            </a:r>
            <a:endParaRPr>
              <a:solidFill>
                <a:schemeClr val="dk1"/>
              </a:solidFill>
            </a:endParaRPr>
          </a:p>
          <a:p>
            <a:pPr indent="0" lvl="0" marL="0" rtl="0" algn="l">
              <a:spcBef>
                <a:spcPts val="0"/>
              </a:spcBef>
              <a:spcAft>
                <a:spcPts val="0"/>
              </a:spcAft>
              <a:buNone/>
            </a:pPr>
            <a:r>
              <a:rPr lang="en"/>
              <a:t>The authors of the paper annotated the two cases to encode the value of performance. Here are some possible critical comments provided by this authors. </a:t>
            </a:r>
            <a:endParaRPr/>
          </a:p>
          <a:p>
            <a:pPr indent="0" lvl="0" marL="0" rtl="0" algn="l">
              <a:spcBef>
                <a:spcPts val="0"/>
              </a:spcBef>
              <a:spcAft>
                <a:spcPts val="0"/>
              </a:spcAft>
              <a:buNone/>
            </a:pPr>
            <a:r>
              <a:rPr lang="en"/>
              <a:t>1.</a:t>
            </a:r>
            <a:endParaRPr/>
          </a:p>
          <a:p>
            <a:pPr indent="0" lvl="0" marL="0" rtl="0" algn="l">
              <a:spcBef>
                <a:spcPts val="0"/>
              </a:spcBef>
              <a:spcAft>
                <a:spcPts val="0"/>
              </a:spcAft>
              <a:buNone/>
            </a:pPr>
            <a:r>
              <a:rPr lang="en"/>
              <a:t>First, performance is using calculated as the average across samples, giving equal weights. The authors argue that this simply procedure encodes values, because by treating everyone equal, it actually “might deprioritize those underrepresented in the data or the world”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a:t>
            </a:r>
            <a:endParaRPr/>
          </a:p>
          <a:p>
            <a:pPr indent="0" lvl="0" marL="0" rtl="0" algn="l">
              <a:spcBef>
                <a:spcPts val="0"/>
              </a:spcBef>
              <a:spcAft>
                <a:spcPts val="0"/>
              </a:spcAft>
              <a:buNone/>
            </a:pPr>
            <a:r>
              <a:rPr lang="en"/>
              <a:t>Their second critique is about the dataset. To abstract real world phenomena into clean, well-organized dataset require many assumptions and judgments, which all encode values. For example, the reality is not discrete, and have plural and contextual truths. How to abstract this complexity into dataset labels? Are the welfare, consent, or awareness of the datafied subjects considered when constructing datasets? Large dataset usually implies the concentration of power and resources, which many intensify the inequality in AI research.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a:t>
            </a:r>
            <a:endParaRPr/>
          </a:p>
          <a:p>
            <a:pPr indent="0" lvl="0" marL="0" rtl="0" algn="l">
              <a:spcBef>
                <a:spcPts val="0"/>
              </a:spcBef>
              <a:spcAft>
                <a:spcPts val="0"/>
              </a:spcAft>
              <a:buNone/>
            </a:pPr>
            <a:r>
              <a:rPr lang="en"/>
              <a:t>Lastly, if we zoom out and critically inspect the overall framing of the performance definition. How to define performance? In AI and ML, performance seems to usually refer to SOTA accuracy or other performance metrics to describe the algorithmic efficacy. The authors want to critically ask, is this the only way of defining performance? We can refer performance to other benefits of tech, such as safe, consensual, or participatory ML that considers with impacted communities and the environment. Why do these values not considered as the mainstream in tech research community? So fixating performance on SOTA means we ignore other possible values.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r>
              <a:rPr lang="en"/>
              <a:t>:</a:t>
            </a:r>
            <a:endParaRPr/>
          </a:p>
          <a:p>
            <a:pPr indent="0" lvl="0" marL="0" rtl="0" algn="l">
              <a:spcBef>
                <a:spcPts val="0"/>
              </a:spcBef>
              <a:spcAft>
                <a:spcPts val="0"/>
              </a:spcAft>
              <a:buNone/>
            </a:pPr>
            <a:r>
              <a:rPr lang="en"/>
              <a:t>Showcase the critical analysis from this paper. State that this is one of the options among many different perspectives of critiques as a reference, not as the “standard answer” of critical analysis.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are value-laden choices. When choosing this option, other options that encodes other different values are ignored.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a:t>
            </a:r>
            <a:endParaRPr/>
          </a:p>
          <a:p>
            <a:pPr indent="0" lvl="0" marL="0" rtl="0" algn="l">
              <a:spcBef>
                <a:spcPts val="0"/>
              </a:spcBef>
              <a:spcAft>
                <a:spcPts val="0"/>
              </a:spcAft>
              <a:buNone/>
            </a:pPr>
            <a:r>
              <a:rPr lang="en"/>
              <a:t>“Performance values are consistently and without discussion operationalized as correctness averaged across individual predictions, giving equal weight to each instance.”</a:t>
            </a:r>
            <a:endParaRPr/>
          </a:p>
          <a:p>
            <a:pPr indent="0" lvl="0" marL="0" rtl="0" algn="l">
              <a:spcBef>
                <a:spcPts val="0"/>
              </a:spcBef>
              <a:spcAft>
                <a:spcPts val="0"/>
              </a:spcAft>
              <a:buNone/>
            </a:pPr>
            <a:r>
              <a:rPr lang="en"/>
              <a:t>“a value-laden move which might deprioritize those underrepresented in the data or the world”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a:t>
            </a:r>
            <a:endParaRPr/>
          </a:p>
          <a:p>
            <a:pPr indent="0" lvl="0" marL="0" rtl="0" algn="l">
              <a:spcBef>
                <a:spcPts val="0"/>
              </a:spcBef>
              <a:spcAft>
                <a:spcPts val="0"/>
              </a:spcAft>
              <a:buNone/>
            </a:pPr>
            <a:r>
              <a:rPr lang="en"/>
              <a:t>“Datasets are typically preestablished, large corpora with discrete "ground truth" labels”</a:t>
            </a:r>
            <a:endParaRPr/>
          </a:p>
          <a:p>
            <a:pPr indent="0" lvl="0" marL="0" rtl="0" algn="l">
              <a:spcBef>
                <a:spcPts val="0"/>
              </a:spcBef>
              <a:spcAft>
                <a:spcPts val="0"/>
              </a:spcAft>
              <a:buNone/>
            </a:pPr>
            <a:r>
              <a:rPr lang="en"/>
              <a:t>“Assumptions about how to characterize the “real world" are value-laden.”</a:t>
            </a:r>
            <a:endParaRPr/>
          </a:p>
          <a:p>
            <a:pPr indent="0" lvl="0" marL="0" rtl="0" algn="l">
              <a:spcBef>
                <a:spcPts val="0"/>
              </a:spcBef>
              <a:spcAft>
                <a:spcPts val="0"/>
              </a:spcAft>
              <a:buNone/>
            </a:pPr>
            <a:r>
              <a:rPr lang="en"/>
              <a:t>“presupposing the availability of large datasets is non-neutral and power centralizing because it encodes favoritism to those with resources to obtain and process them” </a:t>
            </a:r>
            <a:endParaRPr/>
          </a:p>
          <a:p>
            <a:pPr indent="0" lvl="0" marL="0" rtl="0" algn="l">
              <a:spcBef>
                <a:spcPts val="0"/>
              </a:spcBef>
              <a:spcAft>
                <a:spcPts val="0"/>
              </a:spcAft>
              <a:buNone/>
            </a:pPr>
            <a:r>
              <a:rPr lang="en"/>
              <a:t>“the welfare, consent, or awareness of the datafied subjects whose images end up in a large scale image dataset, for example, are not considered in the annotated papers.” </a:t>
            </a:r>
            <a:endParaRPr/>
          </a:p>
          <a:p>
            <a:pPr indent="0" lvl="0" marL="0" rtl="0" algn="l">
              <a:spcBef>
                <a:spcPts val="0"/>
              </a:spcBef>
              <a:spcAft>
                <a:spcPts val="0"/>
              </a:spcAft>
              <a:buNone/>
            </a:pPr>
            <a:r>
              <a:rPr lang="en"/>
              <a:t>“overlooked assumptions include that the real world is binary or discrete” “contrasts against marginalized scholars’ calls for ML models that allow for non-binaries, plural truths, contextual truths, and many ways of being”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a:t>
            </a:r>
            <a:endParaRPr/>
          </a:p>
          <a:p>
            <a:pPr indent="0" lvl="0" marL="0" rtl="0" algn="l">
              <a:spcBef>
                <a:spcPts val="0"/>
              </a:spcBef>
              <a:spcAft>
                <a:spcPts val="0"/>
              </a:spcAft>
              <a:buNone/>
            </a:pPr>
            <a:r>
              <a:rPr lang="en"/>
              <a:t>“The prioritization of performance values is so entrenched in the field that generic success terms, such as "success", "progress", or "improvement" are used as synonyms for performance and accuracy.”</a:t>
            </a:r>
            <a:endParaRPr/>
          </a:p>
          <a:p>
            <a:pPr indent="0" lvl="0" marL="0" rtl="0" algn="l">
              <a:spcBef>
                <a:spcPts val="0"/>
              </a:spcBef>
              <a:spcAft>
                <a:spcPts val="0"/>
              </a:spcAft>
              <a:buNone/>
            </a:pPr>
            <a:r>
              <a:rPr lang="en"/>
              <a:t>“"performance" itself is a general success term that could have been associated with properties other than accuracy and SOTA”</a:t>
            </a:r>
            <a:endParaRPr/>
          </a:p>
          <a:p>
            <a:pPr indent="0" lvl="0" marL="0" rtl="0" algn="l">
              <a:spcBef>
                <a:spcPts val="0"/>
              </a:spcBef>
              <a:spcAft>
                <a:spcPts val="0"/>
              </a:spcAft>
              <a:buNone/>
            </a:pPr>
            <a:r>
              <a:rPr lang="en"/>
              <a:t>“one might alternatively invoke generic success to mean increasingly safe, consensual, or participatory ML that reckons with impacted communities and the environment.”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h2dae7177ce0f33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h2dae7177ce0f33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b="1" lang="en"/>
              <a:t>Script</a:t>
            </a:r>
            <a:r>
              <a:rPr lang="en"/>
              <a:t>:</a:t>
            </a:r>
            <a:endParaRPr/>
          </a:p>
          <a:p>
            <a:pPr indent="0" lvl="0" marL="0" rtl="0" algn="l">
              <a:spcBef>
                <a:spcPts val="0"/>
              </a:spcBef>
              <a:spcAft>
                <a:spcPts val="0"/>
              </a:spcAft>
              <a:buNone/>
            </a:pPr>
            <a:r>
              <a:rPr lang="en"/>
              <a:t>To make the distinction clear, let’s look at the two illustrations. In both two, we have the reality as the ground, and abstraction or computational models as the upper floor on top of the reality.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 it shows abstraction or computational models is dependent on the real world. Abstraction has its own limits that it cannot fully represent the real world.</a:t>
            </a:r>
            <a:endParaRPr/>
          </a:p>
          <a:p>
            <a:pPr indent="0" lvl="0" marL="0" rtl="0" algn="l">
              <a:spcBef>
                <a:spcPts val="0"/>
              </a:spcBef>
              <a:spcAft>
                <a:spcPts val="0"/>
              </a:spcAft>
              <a:buNone/>
            </a:pPr>
            <a:r>
              <a:rPr lang="en"/>
              <a:t>In (B), it forgets the interdependency relationship and regards abstraction and computational models as superior to the reality and can fully substitute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we have seen from the case study, whether or not see, understand, and encode such understanding of the limits of abstraction and models in our research and techniques can make a huge difference in how we frame our research agenda and specific technical details in a paper.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from this tutorial, we have seen and practices the skill of asking deep, critical questions. This slide show that how deep and far these questions can bring us to.</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Note</a:t>
            </a:r>
            <a:r>
              <a:rPr lang="en"/>
              <a:t>:</a:t>
            </a:r>
            <a:endParaRPr/>
          </a:p>
          <a:p>
            <a:pPr indent="0" lvl="0" marL="0" rtl="0" algn="l">
              <a:spcBef>
                <a:spcPts val="0"/>
              </a:spcBef>
              <a:spcAft>
                <a:spcPts val="0"/>
              </a:spcAft>
              <a:buNone/>
            </a:pPr>
            <a:r>
              <a:rPr lang="en"/>
              <a:t>A follow up question:</a:t>
            </a:r>
            <a:endParaRPr/>
          </a:p>
          <a:p>
            <a:pPr indent="0" lvl="0" marL="0" rtl="0" algn="l">
              <a:spcBef>
                <a:spcPts val="0"/>
              </a:spcBef>
              <a:spcAft>
                <a:spcPts val="0"/>
              </a:spcAft>
              <a:buNone/>
            </a:pPr>
            <a:r>
              <a:rPr lang="en"/>
              <a:t>Who impedes the critical capability of the CS community to see, understand, and acknowledge the limitations and limits of our CS/technology/abstraction?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Why we forget the first half in research and technical practice? Caused by power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From the image caption of the referred paper:</a:t>
            </a:r>
            <a:endParaRPr/>
          </a:p>
          <a:p>
            <a:pPr indent="0" lvl="0" marL="0" rtl="0" algn="l">
              <a:spcBef>
                <a:spcPts val="0"/>
              </a:spcBef>
              <a:spcAft>
                <a:spcPts val="0"/>
              </a:spcAft>
              <a:buNone/>
            </a:pPr>
            <a:r>
              <a:rPr lang="en"/>
              <a:t>Visualization of two contrasting worldviews of science and technology including computational models. </a:t>
            </a:r>
            <a:endParaRPr/>
          </a:p>
          <a:p>
            <a:pPr indent="0" lvl="0" marL="0" rtl="0" algn="l">
              <a:spcBef>
                <a:spcPts val="0"/>
              </a:spcBef>
              <a:spcAft>
                <a:spcPts val="0"/>
              </a:spcAft>
              <a:buClr>
                <a:schemeClr val="dk1"/>
              </a:buClr>
              <a:buSzPts val="1100"/>
              <a:buFont typeface="Arial"/>
              <a:buNone/>
            </a:pPr>
            <a:r>
              <a:rPr lang="en"/>
              <a:t>\textbf{(A) The normal worldview}: </a:t>
            </a:r>
            <a:endParaRPr/>
          </a:p>
          <a:p>
            <a:pPr indent="0" lvl="0" marL="0" rtl="0" algn="l">
              <a:spcBef>
                <a:spcPts val="0"/>
              </a:spcBef>
              <a:spcAft>
                <a:spcPts val="0"/>
              </a:spcAft>
              <a:buClr>
                <a:schemeClr val="dk1"/>
              </a:buClr>
              <a:buSzPts val="1100"/>
              <a:buFont typeface="Arial"/>
              <a:buNone/>
            </a:pPr>
            <a:r>
              <a:rPr lang="en"/>
              <a:t>    it acknowledges and values the fact that computational models are built upon human experience (embodied as labor, knowledge, dataset, infrastructure, etc.), and rely on it to validate and apply models in the real world; </a:t>
            </a:r>
            <a:endParaRPr/>
          </a:p>
          <a:p>
            <a:pPr indent="0" lvl="0" marL="0" rtl="0" algn="l">
              <a:spcBef>
                <a:spcPts val="0"/>
              </a:spcBef>
              <a:spcAft>
                <a:spcPts val="0"/>
              </a:spcAft>
              <a:buClr>
                <a:schemeClr val="dk1"/>
              </a:buClr>
              <a:buSzPts val="1100"/>
              <a:buFont typeface="Arial"/>
              <a:buNone/>
            </a:pPr>
            <a:r>
              <a:rPr lang="en"/>
              <a:t>    human experience and models are like pillars and floor in the figure: they are mutually dependent on each other to better understand our living world; </a:t>
            </a:r>
            <a:endParaRPr/>
          </a:p>
          <a:p>
            <a:pPr indent="0" lvl="0" marL="0" rtl="0" algn="l">
              <a:spcBef>
                <a:spcPts val="0"/>
              </a:spcBef>
              <a:spcAft>
                <a:spcPts val="0"/>
              </a:spcAft>
              <a:buNone/>
            </a:pPr>
            <a:r>
              <a:rPr lang="en"/>
              <a:t>    computational models are useful reductive abstractions of, but cannot fully represent, the complex real-world phenomena they model (the well-known aphorism that ``all models are wrong, but some are useful''~\cite{box_science_1976}). </a:t>
            </a:r>
            <a:endParaRPr/>
          </a:p>
          <a:p>
            <a:pPr indent="0" lvl="0" marL="0" rtl="0" algn="l">
              <a:spcBef>
                <a:spcPts val="0"/>
              </a:spcBef>
              <a:spcAft>
                <a:spcPts val="0"/>
              </a:spcAft>
              <a:buNone/>
            </a:pPr>
            <a:r>
              <a:rPr lang="en"/>
              <a:t>\textbf{(B) The blind spot worldview}: </a:t>
            </a:r>
            <a:endParaRPr/>
          </a:p>
          <a:p>
            <a:pPr indent="0" lvl="0" marL="0" rtl="0" algn="l">
              <a:spcBef>
                <a:spcPts val="0"/>
              </a:spcBef>
              <a:spcAft>
                <a:spcPts val="0"/>
              </a:spcAft>
              <a:buClr>
                <a:schemeClr val="dk1"/>
              </a:buClr>
              <a:buSzPts val="1100"/>
              <a:buFont typeface="Arial"/>
              <a:buNone/>
            </a:pPr>
            <a:r>
              <a:rPr lang="en">
                <a:solidFill>
                  <a:schemeClr val="dk1"/>
                </a:solidFill>
              </a:rPr>
              <a:t>    </a:t>
            </a:r>
            <a:r>
              <a:rPr lang="en"/>
              <a:t>it wrongly assumes that computational models are dominant over human experience, ``belies AI’s fundamental dependence on physical nature and socially organized, collective human knowledge'' (``the amnesia of experience''), ``substitut[es] computation for genuine embodied intelligence,'' and ``treat[s] abstract computational models as if they were concretely real'' (``confuse the map with the territory''). Unspecified quotations in the figure and caption are from~\cite{frank_blind_2024}.}</a:t>
            </a:r>
            <a:endParaRPr/>
          </a:p>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3fba856c21e_39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3fba856c21e_39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details about the research paper:  Birhane, et al. 2022. The Values Encoded in Machine Learning Research.</a:t>
            </a:r>
            <a:endParaRPr/>
          </a:p>
          <a:p>
            <a:pPr indent="0" lvl="0" marL="0" rtl="0" algn="l">
              <a:spcBef>
                <a:spcPts val="0"/>
              </a:spcBef>
              <a:spcAft>
                <a:spcPts val="0"/>
              </a:spcAft>
              <a:buNone/>
            </a:pPr>
            <a:r>
              <a:rPr lang="en"/>
              <a:t>Can be used if more details and contexts are needed.</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3fba856c21e_39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1" name="Google Shape;991;g3fba856c21e_39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3fba856c21e_39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3fba856c21e_39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rmal"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Font typeface="EB Garamond ExtraBold"/>
              <a:buNone/>
              <a:defRPr>
                <a:latin typeface="EB Garamond ExtraBold"/>
                <a:ea typeface="EB Garamond ExtraBold"/>
                <a:cs typeface="EB Garamond ExtraBold"/>
                <a:sym typeface="EB Garamond Extra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61950" lvl="0" marL="457200">
              <a:spcBef>
                <a:spcPts val="0"/>
              </a:spcBef>
              <a:spcAft>
                <a:spcPts val="0"/>
              </a:spcAft>
              <a:buClr>
                <a:srgbClr val="980000"/>
              </a:buClr>
              <a:buSzPts val="2100"/>
              <a:buFont typeface="EB Garamond"/>
              <a:buChar char="●"/>
              <a:defRPr sz="2100">
                <a:latin typeface="EB Garamond"/>
                <a:ea typeface="EB Garamond"/>
                <a:cs typeface="EB Garamond"/>
                <a:sym typeface="EB Garamond"/>
              </a:defRPr>
            </a:lvl1pPr>
            <a:lvl2pPr indent="-355600" lvl="1" marL="914400">
              <a:spcBef>
                <a:spcPts val="1000"/>
              </a:spcBef>
              <a:spcAft>
                <a:spcPts val="0"/>
              </a:spcAft>
              <a:buClr>
                <a:srgbClr val="980000"/>
              </a:buClr>
              <a:buSzPts val="2000"/>
              <a:buFont typeface="EB Garamond"/>
              <a:buChar char="○"/>
              <a:defRPr sz="2000">
                <a:latin typeface="EB Garamond"/>
                <a:ea typeface="EB Garamond"/>
                <a:cs typeface="EB Garamond"/>
                <a:sym typeface="EB Garamond"/>
              </a:defRPr>
            </a:lvl2pPr>
            <a:lvl3pPr indent="-349250" lvl="2" marL="1371600">
              <a:spcBef>
                <a:spcPts val="1000"/>
              </a:spcBef>
              <a:spcAft>
                <a:spcPts val="0"/>
              </a:spcAft>
              <a:buClr>
                <a:srgbClr val="980000"/>
              </a:buClr>
              <a:buSzPts val="1900"/>
              <a:buFont typeface="EB Garamond"/>
              <a:buChar char="■"/>
              <a:defRPr sz="1900">
                <a:latin typeface="EB Garamond"/>
                <a:ea typeface="EB Garamond"/>
                <a:cs typeface="EB Garamond"/>
                <a:sym typeface="EB Garamond"/>
              </a:defRPr>
            </a:lvl3pPr>
            <a:lvl4pPr indent="-349250" lvl="3" marL="1828800">
              <a:spcBef>
                <a:spcPts val="1000"/>
              </a:spcBef>
              <a:spcAft>
                <a:spcPts val="0"/>
              </a:spcAft>
              <a:buClr>
                <a:srgbClr val="980000"/>
              </a:buClr>
              <a:buSzPts val="1900"/>
              <a:buFont typeface="EB Garamond"/>
              <a:buChar char="●"/>
              <a:defRPr sz="1900">
                <a:latin typeface="EB Garamond"/>
                <a:ea typeface="EB Garamond"/>
                <a:cs typeface="EB Garamond"/>
                <a:sym typeface="EB Garamond"/>
              </a:defRPr>
            </a:lvl4pPr>
            <a:lvl5pPr indent="-349250" lvl="4" marL="2286000">
              <a:spcBef>
                <a:spcPts val="1000"/>
              </a:spcBef>
              <a:spcAft>
                <a:spcPts val="0"/>
              </a:spcAft>
              <a:buClr>
                <a:srgbClr val="980000"/>
              </a:buClr>
              <a:buSzPts val="1900"/>
              <a:buFont typeface="EB Garamond"/>
              <a:buChar char="○"/>
              <a:defRPr sz="1900">
                <a:latin typeface="EB Garamond"/>
                <a:ea typeface="EB Garamond"/>
                <a:cs typeface="EB Garamond"/>
                <a:sym typeface="EB Garamond"/>
              </a:defRPr>
            </a:lvl5pPr>
            <a:lvl6pPr indent="-349250" lvl="5" marL="2743200">
              <a:spcBef>
                <a:spcPts val="1000"/>
              </a:spcBef>
              <a:spcAft>
                <a:spcPts val="0"/>
              </a:spcAft>
              <a:buClr>
                <a:srgbClr val="980000"/>
              </a:buClr>
              <a:buSzPts val="1900"/>
              <a:buFont typeface="EB Garamond"/>
              <a:buChar char="■"/>
              <a:defRPr sz="1900">
                <a:latin typeface="EB Garamond"/>
                <a:ea typeface="EB Garamond"/>
                <a:cs typeface="EB Garamond"/>
                <a:sym typeface="EB Garamond"/>
              </a:defRPr>
            </a:lvl6pPr>
            <a:lvl7pPr indent="-349250" lvl="6" marL="3200400">
              <a:spcBef>
                <a:spcPts val="1000"/>
              </a:spcBef>
              <a:spcAft>
                <a:spcPts val="0"/>
              </a:spcAft>
              <a:buSzPts val="1900"/>
              <a:buFont typeface="EB Garamond"/>
              <a:buChar char="●"/>
              <a:defRPr sz="1900">
                <a:latin typeface="EB Garamond"/>
                <a:ea typeface="EB Garamond"/>
                <a:cs typeface="EB Garamond"/>
                <a:sym typeface="EB Garamond"/>
              </a:defRPr>
            </a:lvl7pPr>
            <a:lvl8pPr indent="-349250" lvl="7" marL="3657600">
              <a:spcBef>
                <a:spcPts val="1000"/>
              </a:spcBef>
              <a:spcAft>
                <a:spcPts val="0"/>
              </a:spcAft>
              <a:buSzPts val="1900"/>
              <a:buFont typeface="EB Garamond"/>
              <a:buChar char="○"/>
              <a:defRPr sz="1900">
                <a:latin typeface="EB Garamond"/>
                <a:ea typeface="EB Garamond"/>
                <a:cs typeface="EB Garamond"/>
                <a:sym typeface="EB Garamond"/>
              </a:defRPr>
            </a:lvl8pPr>
            <a:lvl9pPr indent="-349250" lvl="8" marL="4114800">
              <a:spcBef>
                <a:spcPts val="1000"/>
              </a:spcBef>
              <a:spcAft>
                <a:spcPts val="1000"/>
              </a:spcAft>
              <a:buSzPts val="1900"/>
              <a:buFont typeface="EB Garamond"/>
              <a:buChar char="■"/>
              <a:defRPr sz="1900">
                <a:latin typeface="EB Garamond"/>
                <a:ea typeface="EB Garamond"/>
                <a:cs typeface="EB Garamond"/>
                <a:sym typeface="EB Garamond"/>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sz="1200">
                <a:latin typeface="EB Garamond SemiBold"/>
                <a:ea typeface="EB Garamond SemiBold"/>
                <a:cs typeface="EB Garamond SemiBold"/>
                <a:sym typeface="EB Garamond SemiBold"/>
              </a:defRPr>
            </a:lvl1pPr>
            <a:lvl2pPr lvl="1">
              <a:buNone/>
              <a:defRPr sz="1200">
                <a:latin typeface="EB Garamond SemiBold"/>
                <a:ea typeface="EB Garamond SemiBold"/>
                <a:cs typeface="EB Garamond SemiBold"/>
                <a:sym typeface="EB Garamond SemiBold"/>
              </a:defRPr>
            </a:lvl2pPr>
            <a:lvl3pPr lvl="2">
              <a:buNone/>
              <a:defRPr sz="1200">
                <a:latin typeface="EB Garamond SemiBold"/>
                <a:ea typeface="EB Garamond SemiBold"/>
                <a:cs typeface="EB Garamond SemiBold"/>
                <a:sym typeface="EB Garamond SemiBold"/>
              </a:defRPr>
            </a:lvl3pPr>
            <a:lvl4pPr lvl="3">
              <a:buNone/>
              <a:defRPr sz="1200">
                <a:latin typeface="EB Garamond SemiBold"/>
                <a:ea typeface="EB Garamond SemiBold"/>
                <a:cs typeface="EB Garamond SemiBold"/>
                <a:sym typeface="EB Garamond SemiBold"/>
              </a:defRPr>
            </a:lvl4pPr>
            <a:lvl5pPr lvl="4">
              <a:buNone/>
              <a:defRPr sz="1200">
                <a:latin typeface="EB Garamond SemiBold"/>
                <a:ea typeface="EB Garamond SemiBold"/>
                <a:cs typeface="EB Garamond SemiBold"/>
                <a:sym typeface="EB Garamond SemiBold"/>
              </a:defRPr>
            </a:lvl5pPr>
            <a:lvl6pPr lvl="5">
              <a:buNone/>
              <a:defRPr sz="1200">
                <a:latin typeface="EB Garamond SemiBold"/>
                <a:ea typeface="EB Garamond SemiBold"/>
                <a:cs typeface="EB Garamond SemiBold"/>
                <a:sym typeface="EB Garamond SemiBold"/>
              </a:defRPr>
            </a:lvl6pPr>
            <a:lvl7pPr lvl="6">
              <a:buNone/>
              <a:defRPr sz="1200">
                <a:latin typeface="EB Garamond SemiBold"/>
                <a:ea typeface="EB Garamond SemiBold"/>
                <a:cs typeface="EB Garamond SemiBold"/>
                <a:sym typeface="EB Garamond SemiBold"/>
              </a:defRPr>
            </a:lvl7pPr>
            <a:lvl8pPr lvl="7">
              <a:buNone/>
              <a:defRPr sz="1200">
                <a:latin typeface="EB Garamond SemiBold"/>
                <a:ea typeface="EB Garamond SemiBold"/>
                <a:cs typeface="EB Garamond SemiBold"/>
                <a:sym typeface="EB Garamond SemiBold"/>
              </a:defRPr>
            </a:lvl8pPr>
            <a:lvl9pPr lvl="8">
              <a:buNone/>
              <a:defRPr sz="1200">
                <a:latin typeface="EB Garamond SemiBold"/>
                <a:ea typeface="EB Garamond SemiBold"/>
                <a:cs typeface="EB Garamond SemiBold"/>
                <a:sym typeface="EB Garamond SemiBold"/>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lvl1pPr lvl="0">
              <a:spcBef>
                <a:spcPts val="0"/>
              </a:spcBef>
              <a:spcAft>
                <a:spcPts val="0"/>
              </a:spcAft>
              <a:buClr>
                <a:srgbClr val="980000"/>
              </a:buClr>
              <a:buSzPts val="1400"/>
              <a:buFont typeface="EB Garamond SemiBold"/>
              <a:buNone/>
              <a:defRPr sz="1400">
                <a:solidFill>
                  <a:srgbClr val="980000"/>
                </a:solidFill>
                <a:latin typeface="EB Garamond SemiBold"/>
                <a:ea typeface="EB Garamond SemiBold"/>
                <a:cs typeface="EB Garamond SemiBold"/>
                <a:sym typeface="EB Garamond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lvl1pPr lvl="0">
              <a:spcBef>
                <a:spcPts val="0"/>
              </a:spcBef>
              <a:spcAft>
                <a:spcPts val="0"/>
              </a:spcAft>
              <a:buClr>
                <a:srgbClr val="434343"/>
              </a:buClr>
              <a:buSzPts val="1100"/>
              <a:buFont typeface="Times New Roman"/>
              <a:buNone/>
              <a:defRPr i="0" sz="1100">
                <a:solidFill>
                  <a:srgbClr val="434343"/>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indent="0" lvl="0" marL="0" marR="0" algn="l">
              <a:lnSpc>
                <a:spcPct val="100000"/>
              </a:lnSpc>
              <a:spcBef>
                <a:spcPts val="0"/>
              </a:spcBef>
              <a:spcAft>
                <a:spcPts val="0"/>
              </a:spcAft>
              <a:buSzPts val="2800"/>
              <a:buFont typeface="EB Garamond ExtraBold"/>
              <a:buNone/>
              <a:defRPr>
                <a:latin typeface="EB Garamond ExtraBold"/>
                <a:ea typeface="EB Garamond ExtraBold"/>
                <a:cs typeface="EB Garamond ExtraBold"/>
                <a:sym typeface="EB Garamond Extra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indent="0" lvl="0" marL="0" marR="0" algn="l">
              <a:lnSpc>
                <a:spcPct val="100000"/>
              </a:lnSpc>
              <a:spcBef>
                <a:spcPts val="0"/>
              </a:spcBef>
              <a:spcAft>
                <a:spcPts val="0"/>
              </a:spcAft>
              <a:buSzPts val="2800"/>
              <a:buFont typeface="EB Garamond ExtraBold"/>
              <a:buNone/>
              <a:defRPr>
                <a:latin typeface="EB Garamond ExtraBold"/>
                <a:ea typeface="EB Garamond ExtraBold"/>
                <a:cs typeface="EB Garamond ExtraBold"/>
                <a:sym typeface="EB Garamond Extra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0" name="Google Shape;30;p6"/>
          <p:cNvSpPr txBox="1"/>
          <p:nvPr>
            <p:ph idx="1" type="subTitle"/>
          </p:nvPr>
        </p:nvSpPr>
        <p:spPr>
          <a:xfrm>
            <a:off x="311700" y="138368"/>
            <a:ext cx="7443300" cy="251400"/>
          </a:xfrm>
          <a:prstGeom prst="rect">
            <a:avLst/>
          </a:prstGeom>
        </p:spPr>
        <p:txBody>
          <a:bodyPr anchorCtr="0" anchor="ctr" bIns="91425" lIns="91425" spcFirstLastPara="1" rIns="91425" wrap="square" tIns="91425">
            <a:noAutofit/>
          </a:bodyPr>
          <a:lstStyle>
            <a:lvl1pPr lvl="0">
              <a:spcBef>
                <a:spcPts val="0"/>
              </a:spcBef>
              <a:spcAft>
                <a:spcPts val="0"/>
              </a:spcAft>
              <a:buClr>
                <a:srgbClr val="980000"/>
              </a:buClr>
              <a:buSzPts val="1400"/>
              <a:buFont typeface="EB Garamond SemiBold"/>
              <a:buNone/>
              <a:defRPr sz="1400">
                <a:solidFill>
                  <a:srgbClr val="980000"/>
                </a:solidFill>
                <a:latin typeface="EB Garamond SemiBold"/>
                <a:ea typeface="EB Garamond SemiBold"/>
                <a:cs typeface="EB Garamond SemiBold"/>
                <a:sym typeface="EB Garamond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
          <p:cNvSpPr txBox="1"/>
          <p:nvPr>
            <p:ph idx="2" type="subTitle"/>
          </p:nvPr>
        </p:nvSpPr>
        <p:spPr>
          <a:xfrm>
            <a:off x="311700" y="4589125"/>
            <a:ext cx="8391300" cy="251400"/>
          </a:xfrm>
          <a:prstGeom prst="rect">
            <a:avLst/>
          </a:prstGeom>
        </p:spPr>
        <p:txBody>
          <a:bodyPr anchorCtr="0" anchor="ctr" bIns="91425" lIns="91425" spcFirstLastPara="1" rIns="91425" wrap="square" tIns="91425">
            <a:noAutofit/>
          </a:bodyPr>
          <a:lstStyle>
            <a:lvl1pPr lvl="0">
              <a:spcBef>
                <a:spcPts val="0"/>
              </a:spcBef>
              <a:spcAft>
                <a:spcPts val="0"/>
              </a:spcAft>
              <a:buSzPts val="1100"/>
              <a:buFont typeface="Times New Roman"/>
              <a:buNone/>
              <a:defRPr i="1" sz="1100">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311700" y="1497825"/>
            <a:ext cx="2401500" cy="1419600"/>
          </a:xfrm>
          <a:prstGeom prst="roundRect">
            <a:avLst>
              <a:gd fmla="val 3161" name="adj"/>
            </a:avLst>
          </a:prstGeom>
          <a:solidFill>
            <a:schemeClr val="lt1"/>
          </a:solidFill>
          <a:ln cap="flat" cmpd="sng" w="9525">
            <a:solidFill>
              <a:srgbClr val="B7B7B7"/>
            </a:solidFill>
            <a:prstDash val="solid"/>
            <a:round/>
            <a:headEnd len="sm" w="sm" type="none"/>
            <a:tailEnd len="sm" w="sm" type="none"/>
          </a:ln>
          <a:effectLst>
            <a:outerShdw blurRad="28575" rotWithShape="0" algn="bl" dist="9525">
              <a:srgbClr val="000000">
                <a:alpha val="1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2" name="Google Shape;42;p9"/>
          <p:cNvSpPr txBox="1"/>
          <p:nvPr>
            <p:ph type="title"/>
          </p:nvPr>
        </p:nvSpPr>
        <p:spPr>
          <a:xfrm>
            <a:off x="311700" y="426975"/>
            <a:ext cx="8520600" cy="572700"/>
          </a:xfrm>
          <a:prstGeom prst="rect">
            <a:avLst/>
          </a:prstGeom>
        </p:spPr>
        <p:txBody>
          <a:bodyPr anchorCtr="0" anchor="t" bIns="91425" lIns="91425" spcFirstLastPara="1" rIns="91425" wrap="square" tIns="91425">
            <a:normAutofit/>
          </a:bodyPr>
          <a:lstStyle>
            <a:lvl1pPr indent="0" lvl="0" marL="0" marR="0" algn="l">
              <a:lnSpc>
                <a:spcPct val="100000"/>
              </a:lnSpc>
              <a:spcBef>
                <a:spcPts val="0"/>
              </a:spcBef>
              <a:spcAft>
                <a:spcPts val="0"/>
              </a:spcAft>
              <a:buSzPts val="2800"/>
              <a:buFont typeface="EB Garamond ExtraBold"/>
              <a:buNone/>
              <a:defRPr>
                <a:latin typeface="EB Garamond ExtraBold"/>
                <a:ea typeface="EB Garamond ExtraBold"/>
                <a:cs typeface="EB Garamond ExtraBold"/>
                <a:sym typeface="EB Garamond Extra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3" name="Google Shape;43;p9"/>
          <p:cNvSpPr txBox="1"/>
          <p:nvPr>
            <p:ph idx="1" type="subTitle"/>
          </p:nvPr>
        </p:nvSpPr>
        <p:spPr>
          <a:xfrm>
            <a:off x="311700" y="138368"/>
            <a:ext cx="7443300" cy="251400"/>
          </a:xfrm>
          <a:prstGeom prst="rect">
            <a:avLst/>
          </a:prstGeom>
        </p:spPr>
        <p:txBody>
          <a:bodyPr anchorCtr="0" anchor="ctr" bIns="91425" lIns="91425" spcFirstLastPara="1" rIns="91425" wrap="square" tIns="91425">
            <a:noAutofit/>
          </a:bodyPr>
          <a:lstStyle>
            <a:lvl1pPr lvl="0">
              <a:spcBef>
                <a:spcPts val="0"/>
              </a:spcBef>
              <a:spcAft>
                <a:spcPts val="0"/>
              </a:spcAft>
              <a:buClr>
                <a:srgbClr val="980000"/>
              </a:buClr>
              <a:buSzPts val="1400"/>
              <a:buFont typeface="EB Garamond SemiBold"/>
              <a:buNone/>
              <a:defRPr sz="1400">
                <a:solidFill>
                  <a:srgbClr val="980000"/>
                </a:solidFill>
                <a:latin typeface="EB Garamond SemiBold"/>
                <a:ea typeface="EB Garamond SemiBold"/>
                <a:cs typeface="EB Garamond SemiBold"/>
                <a:sym typeface="EB Garamond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9"/>
          <p:cNvSpPr txBox="1"/>
          <p:nvPr>
            <p:ph idx="2" type="subTitle"/>
          </p:nvPr>
        </p:nvSpPr>
        <p:spPr>
          <a:xfrm>
            <a:off x="311700" y="4589125"/>
            <a:ext cx="8391300" cy="251400"/>
          </a:xfrm>
          <a:prstGeom prst="rect">
            <a:avLst/>
          </a:prstGeom>
        </p:spPr>
        <p:txBody>
          <a:bodyPr anchorCtr="0" anchor="ctr" bIns="91425" lIns="91425" spcFirstLastPara="1" rIns="91425" wrap="square" tIns="91425">
            <a:noAutofit/>
          </a:bodyPr>
          <a:lstStyle>
            <a:lvl1pPr lvl="0">
              <a:spcBef>
                <a:spcPts val="0"/>
              </a:spcBef>
              <a:spcAft>
                <a:spcPts val="0"/>
              </a:spcAft>
              <a:buClr>
                <a:srgbClr val="434343"/>
              </a:buClr>
              <a:buSzPts val="1100"/>
              <a:buFont typeface="Times New Roman"/>
              <a:buNone/>
              <a:defRPr i="1" sz="1100">
                <a:solidFill>
                  <a:srgbClr val="434343"/>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p:nvPr/>
        </p:nvSpPr>
        <p:spPr>
          <a:xfrm>
            <a:off x="3272675" y="1497825"/>
            <a:ext cx="2401500" cy="1419600"/>
          </a:xfrm>
          <a:prstGeom prst="roundRect">
            <a:avLst>
              <a:gd fmla="val 3161" name="adj"/>
            </a:avLst>
          </a:prstGeom>
          <a:solidFill>
            <a:schemeClr val="lt1"/>
          </a:solidFill>
          <a:ln cap="flat" cmpd="sng" w="9525">
            <a:solidFill>
              <a:srgbClr val="B7B7B7"/>
            </a:solidFill>
            <a:prstDash val="solid"/>
            <a:round/>
            <a:headEnd len="sm" w="sm" type="none"/>
            <a:tailEnd len="sm" w="sm" type="none"/>
          </a:ln>
          <a:effectLst>
            <a:outerShdw blurRad="28575" rotWithShape="0" algn="bl" dist="9525">
              <a:srgbClr val="000000">
                <a:alpha val="1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p:nvPr/>
        </p:nvSpPr>
        <p:spPr>
          <a:xfrm>
            <a:off x="6233650" y="1497825"/>
            <a:ext cx="2401500" cy="1419600"/>
          </a:xfrm>
          <a:prstGeom prst="roundRect">
            <a:avLst>
              <a:gd fmla="val 3161" name="adj"/>
            </a:avLst>
          </a:prstGeom>
          <a:solidFill>
            <a:schemeClr val="lt1"/>
          </a:solidFill>
          <a:ln cap="flat" cmpd="sng" w="9525">
            <a:solidFill>
              <a:srgbClr val="B7B7B7"/>
            </a:solidFill>
            <a:prstDash val="solid"/>
            <a:round/>
            <a:headEnd len="sm" w="sm" type="none"/>
            <a:tailEnd len="sm" w="sm" type="none"/>
          </a:ln>
          <a:effectLst>
            <a:outerShdw blurRad="28575" rotWithShape="0" algn="bl" dist="9525">
              <a:srgbClr val="000000">
                <a:alpha val="1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a:off x="311675" y="3365225"/>
            <a:ext cx="8323500" cy="776100"/>
          </a:xfrm>
          <a:prstGeom prst="roundRect">
            <a:avLst>
              <a:gd fmla="val 3161" name="adj"/>
            </a:avLst>
          </a:prstGeom>
          <a:solidFill>
            <a:srgbClr val="F4EDE8"/>
          </a:solidFill>
          <a:ln cap="flat" cmpd="sng" w="9525">
            <a:solidFill>
              <a:srgbClr val="B7B7B7"/>
            </a:solidFill>
            <a:prstDash val="solid"/>
            <a:round/>
            <a:headEnd len="sm" w="sm" type="none"/>
            <a:tailEnd len="sm" w="sm" type="none"/>
          </a:ln>
          <a:effectLst>
            <a:outerShdw blurRad="28575" rotWithShape="0" algn="bl" dist="9525">
              <a:srgbClr val="000000">
                <a:alpha val="11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txBox="1"/>
          <p:nvPr/>
        </p:nvSpPr>
        <p:spPr>
          <a:xfrm>
            <a:off x="427425" y="1582900"/>
            <a:ext cx="2140200" cy="122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EB Garamond"/>
              <a:ea typeface="EB Garamond"/>
              <a:cs typeface="EB Garamond"/>
              <a:sym typeface="EB Garamon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600"/>
              <a:buNone/>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30200" lvl="0" marL="457200" algn="ctr">
              <a:spcBef>
                <a:spcPts val="0"/>
              </a:spcBef>
              <a:spcAft>
                <a:spcPts val="0"/>
              </a:spcAft>
              <a:buSzPts val="1600"/>
              <a:buChar char="●"/>
              <a:defRPr/>
            </a:lvl1pPr>
            <a:lvl2pPr indent="-323850" lvl="1" marL="914400" algn="ctr">
              <a:spcBef>
                <a:spcPts val="0"/>
              </a:spcBef>
              <a:spcAft>
                <a:spcPts val="0"/>
              </a:spcAft>
              <a:buSzPts val="15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58" name="Shape 58"/>
        <p:cNvGrpSpPr/>
        <p:nvPr/>
      </p:nvGrpSpPr>
      <p:grpSpPr>
        <a:xfrm>
          <a:off x="0" y="0"/>
          <a:ext cx="0" cy="0"/>
          <a:chOff x="0" y="0"/>
          <a:chExt cx="0" cy="0"/>
        </a:xfrm>
      </p:grpSpPr>
      <p:sp>
        <p:nvSpPr>
          <p:cNvPr id="59" name="Google Shape;59;p1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indent="0" lvl="0" marL="0" marR="0" algn="l">
              <a:lnSpc>
                <a:spcPct val="100000"/>
              </a:lnSpc>
              <a:spcBef>
                <a:spcPts val="0"/>
              </a:spcBef>
              <a:spcAft>
                <a:spcPts val="0"/>
              </a:spcAft>
              <a:buSzPts val="2800"/>
              <a:buFont typeface="EB Garamond ExtraBold"/>
              <a:buNone/>
              <a:defRPr>
                <a:latin typeface="EB Garamond ExtraBold"/>
                <a:ea typeface="EB Garamond ExtraBold"/>
                <a:cs typeface="EB Garamond ExtraBold"/>
                <a:sym typeface="EB Garamond ExtraBol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0" name="Google Shape;60;p13"/>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1" name="Google Shape;61;p13"/>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2" name="Google Shape;62;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3"/>
          <p:cNvSpPr txBox="1"/>
          <p:nvPr>
            <p:ph idx="3" type="subTitle"/>
          </p:nvPr>
        </p:nvSpPr>
        <p:spPr>
          <a:xfrm>
            <a:off x="311700" y="138368"/>
            <a:ext cx="7443300" cy="251400"/>
          </a:xfrm>
          <a:prstGeom prst="rect">
            <a:avLst/>
          </a:prstGeom>
        </p:spPr>
        <p:txBody>
          <a:bodyPr anchorCtr="0" anchor="ctr" bIns="91425" lIns="91425" spcFirstLastPara="1" rIns="91425" wrap="square" tIns="91425">
            <a:noAutofit/>
          </a:bodyPr>
          <a:lstStyle>
            <a:lvl1pPr lvl="0">
              <a:spcBef>
                <a:spcPts val="0"/>
              </a:spcBef>
              <a:spcAft>
                <a:spcPts val="0"/>
              </a:spcAft>
              <a:buClr>
                <a:srgbClr val="980000"/>
              </a:buClr>
              <a:buSzPts val="1400"/>
              <a:buFont typeface="EB Garamond SemiBold"/>
              <a:buNone/>
              <a:defRPr sz="1400">
                <a:solidFill>
                  <a:srgbClr val="980000"/>
                </a:solidFill>
                <a:latin typeface="EB Garamond SemiBold"/>
                <a:ea typeface="EB Garamond SemiBold"/>
                <a:cs typeface="EB Garamond SemiBold"/>
                <a:sym typeface="EB Garamond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7">
  <p:cSld name="TITLE_AND_BODY_7">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SzPts val="1600"/>
              <a:buChar char="●"/>
              <a:defRPr/>
            </a:lvl1pPr>
            <a:lvl2pPr indent="-323850" lvl="1" marL="914400">
              <a:spcBef>
                <a:spcPts val="0"/>
              </a:spcBef>
              <a:spcAft>
                <a:spcPts val="0"/>
              </a:spcAft>
              <a:buSzPts val="15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7" name="Google Shape;6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indent="0" lvl="0" marL="0" marR="0" algn="l">
              <a:lnSpc>
                <a:spcPct val="100000"/>
              </a:lnSpc>
              <a:spcBef>
                <a:spcPts val="0"/>
              </a:spcBef>
              <a:spcAft>
                <a:spcPts val="0"/>
              </a:spcAft>
              <a:buClr>
                <a:schemeClr val="dk1"/>
              </a:buClr>
              <a:buSzPts val="2800"/>
              <a:buFont typeface="EB Garamond ExtraBold"/>
              <a:buNone/>
              <a:defRPr sz="2800">
                <a:solidFill>
                  <a:schemeClr val="dk1"/>
                </a:solidFill>
                <a:latin typeface="EB Garamond ExtraBold"/>
                <a:ea typeface="EB Garamond ExtraBold"/>
                <a:cs typeface="EB Garamond ExtraBold"/>
                <a:sym typeface="EB Garamond ExtraBol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30200" lvl="0" marL="457200">
              <a:lnSpc>
                <a:spcPct val="115000"/>
              </a:lnSpc>
              <a:spcBef>
                <a:spcPts val="0"/>
              </a:spcBef>
              <a:spcAft>
                <a:spcPts val="0"/>
              </a:spcAft>
              <a:buClr>
                <a:srgbClr val="980000"/>
              </a:buClr>
              <a:buSzPts val="1600"/>
              <a:buFont typeface="EB Garamond"/>
              <a:buChar char="●"/>
              <a:defRPr sz="1600">
                <a:latin typeface="EB Garamond"/>
                <a:ea typeface="EB Garamond"/>
                <a:cs typeface="EB Garamond"/>
                <a:sym typeface="EB Garamond"/>
              </a:defRPr>
            </a:lvl1pPr>
            <a:lvl2pPr indent="-323850" lvl="1" marL="914400">
              <a:lnSpc>
                <a:spcPct val="115000"/>
              </a:lnSpc>
              <a:spcBef>
                <a:spcPts val="0"/>
              </a:spcBef>
              <a:spcAft>
                <a:spcPts val="0"/>
              </a:spcAft>
              <a:buClr>
                <a:srgbClr val="980000"/>
              </a:buClr>
              <a:buSzPts val="1500"/>
              <a:buFont typeface="EB Garamond"/>
              <a:buChar char="○"/>
              <a:defRPr sz="1500">
                <a:solidFill>
                  <a:schemeClr val="dk2"/>
                </a:solidFill>
                <a:latin typeface="EB Garamond"/>
                <a:ea typeface="EB Garamond"/>
                <a:cs typeface="EB Garamond"/>
                <a:sym typeface="EB Garamond"/>
              </a:defRPr>
            </a:lvl2pPr>
            <a:lvl3pPr indent="-317500" lvl="2" marL="1371600">
              <a:lnSpc>
                <a:spcPct val="115000"/>
              </a:lnSpc>
              <a:spcBef>
                <a:spcPts val="0"/>
              </a:spcBef>
              <a:spcAft>
                <a:spcPts val="0"/>
              </a:spcAft>
              <a:buClr>
                <a:srgbClr val="980000"/>
              </a:buClr>
              <a:buSzPts val="1400"/>
              <a:buFont typeface="EB Garamond"/>
              <a:buChar char="■"/>
              <a:defRPr>
                <a:solidFill>
                  <a:schemeClr val="dk2"/>
                </a:solidFill>
                <a:latin typeface="EB Garamond"/>
                <a:ea typeface="EB Garamond"/>
                <a:cs typeface="EB Garamond"/>
                <a:sym typeface="EB Garamond"/>
              </a:defRPr>
            </a:lvl3pPr>
            <a:lvl4pPr indent="-317500" lvl="3" marL="1828800">
              <a:lnSpc>
                <a:spcPct val="115000"/>
              </a:lnSpc>
              <a:spcBef>
                <a:spcPts val="0"/>
              </a:spcBef>
              <a:spcAft>
                <a:spcPts val="0"/>
              </a:spcAft>
              <a:buClr>
                <a:srgbClr val="980000"/>
              </a:buClr>
              <a:buSzPts val="1400"/>
              <a:buFont typeface="EB Garamond"/>
              <a:buChar char="●"/>
              <a:defRPr>
                <a:solidFill>
                  <a:schemeClr val="dk2"/>
                </a:solidFill>
                <a:latin typeface="EB Garamond"/>
                <a:ea typeface="EB Garamond"/>
                <a:cs typeface="EB Garamond"/>
                <a:sym typeface="EB Garamond"/>
              </a:defRPr>
            </a:lvl4pPr>
            <a:lvl5pPr indent="-317500" lvl="4" marL="2286000">
              <a:lnSpc>
                <a:spcPct val="115000"/>
              </a:lnSpc>
              <a:spcBef>
                <a:spcPts val="0"/>
              </a:spcBef>
              <a:spcAft>
                <a:spcPts val="0"/>
              </a:spcAft>
              <a:buClr>
                <a:srgbClr val="980000"/>
              </a:buClr>
              <a:buSzPts val="1400"/>
              <a:buFont typeface="EB Garamond"/>
              <a:buChar char="○"/>
              <a:defRPr>
                <a:solidFill>
                  <a:schemeClr val="dk2"/>
                </a:solidFill>
                <a:latin typeface="EB Garamond"/>
                <a:ea typeface="EB Garamond"/>
                <a:cs typeface="EB Garamond"/>
                <a:sym typeface="EB Garamond"/>
              </a:defRPr>
            </a:lvl5pPr>
            <a:lvl6pPr indent="-317500" lvl="5" marL="2743200">
              <a:lnSpc>
                <a:spcPct val="115000"/>
              </a:lnSpc>
              <a:spcBef>
                <a:spcPts val="0"/>
              </a:spcBef>
              <a:spcAft>
                <a:spcPts val="0"/>
              </a:spcAft>
              <a:buClr>
                <a:schemeClr val="dk2"/>
              </a:buClr>
              <a:buSzPts val="1400"/>
              <a:buFont typeface="EB Garamond"/>
              <a:buChar char="■"/>
              <a:defRPr>
                <a:solidFill>
                  <a:schemeClr val="dk2"/>
                </a:solidFill>
                <a:latin typeface="EB Garamond"/>
                <a:ea typeface="EB Garamond"/>
                <a:cs typeface="EB Garamond"/>
                <a:sym typeface="EB Garamond"/>
              </a:defRPr>
            </a:lvl6pPr>
            <a:lvl7pPr indent="-317500" lvl="6" marL="3200400">
              <a:lnSpc>
                <a:spcPct val="115000"/>
              </a:lnSpc>
              <a:spcBef>
                <a:spcPts val="0"/>
              </a:spcBef>
              <a:spcAft>
                <a:spcPts val="0"/>
              </a:spcAft>
              <a:buClr>
                <a:schemeClr val="dk2"/>
              </a:buClr>
              <a:buSzPts val="1400"/>
              <a:buFont typeface="EB Garamond"/>
              <a:buChar char="●"/>
              <a:defRPr>
                <a:solidFill>
                  <a:schemeClr val="dk2"/>
                </a:solidFill>
                <a:latin typeface="EB Garamond"/>
                <a:ea typeface="EB Garamond"/>
                <a:cs typeface="EB Garamond"/>
                <a:sym typeface="EB Garamond"/>
              </a:defRPr>
            </a:lvl7pPr>
            <a:lvl8pPr indent="-317500" lvl="7" marL="3657600">
              <a:lnSpc>
                <a:spcPct val="115000"/>
              </a:lnSpc>
              <a:spcBef>
                <a:spcPts val="0"/>
              </a:spcBef>
              <a:spcAft>
                <a:spcPts val="0"/>
              </a:spcAft>
              <a:buClr>
                <a:schemeClr val="dk2"/>
              </a:buClr>
              <a:buSzPts val="1400"/>
              <a:buFont typeface="EB Garamond"/>
              <a:buChar char="○"/>
              <a:defRPr>
                <a:solidFill>
                  <a:schemeClr val="dk2"/>
                </a:solidFill>
                <a:latin typeface="EB Garamond"/>
                <a:ea typeface="EB Garamond"/>
                <a:cs typeface="EB Garamond"/>
                <a:sym typeface="EB Garamond"/>
              </a:defRPr>
            </a:lvl8pPr>
            <a:lvl9pPr indent="-317500" lvl="8" marL="4114800">
              <a:lnSpc>
                <a:spcPct val="115000"/>
              </a:lnSpc>
              <a:spcBef>
                <a:spcPts val="0"/>
              </a:spcBef>
              <a:spcAft>
                <a:spcPts val="0"/>
              </a:spcAft>
              <a:buClr>
                <a:schemeClr val="dk2"/>
              </a:buClr>
              <a:buSzPts val="1400"/>
              <a:buFont typeface="EB Garamond"/>
              <a:buChar char="■"/>
              <a:defRPr>
                <a:solidFill>
                  <a:schemeClr val="dk2"/>
                </a:solidFill>
                <a:latin typeface="EB Garamond"/>
                <a:ea typeface="EB Garamond"/>
                <a:cs typeface="EB Garamond"/>
                <a:sym typeface="EB Garamond"/>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critical-technical-practice.github.io"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5.png"/><Relationship Id="rId4" Type="http://schemas.openxmlformats.org/officeDocument/2006/relationships/hyperlink" Target="https://arxiv.org/abs/2503.08720"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5.png"/><Relationship Id="rId4" Type="http://schemas.openxmlformats.org/officeDocument/2006/relationships/hyperlink" Target="https://dl.acm.org/doi/10.1145/3287560.3287598"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2.jpg"/><Relationship Id="rId4" Type="http://schemas.openxmlformats.org/officeDocument/2006/relationships/image" Target="../media/image4.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hyperlink" Target="https://criticalcomputing.cc" TargetMode="External"/><Relationship Id="rId4" Type="http://schemas.openxmlformats.org/officeDocument/2006/relationships/hyperlink" Target="https://read.dukeupress.edu/critical-ai" TargetMode="External"/><Relationship Id="rId5" Type="http://schemas.openxmlformats.org/officeDocument/2006/relationships/hyperlink" Target="https://en.wikipedia.org/wiki/Critical_data_studies" TargetMode="External"/><Relationship Id="rId6" Type="http://schemas.openxmlformats.org/officeDocument/2006/relationships/hyperlink" Target="https://critical-technical-practice.github.io/" TargetMode="External"/><Relationship Id="rId7" Type="http://schemas.openxmlformats.org/officeDocument/2006/relationships/image" Target="../media/image1.png"/><Relationship Id="rId8" Type="http://schemas.openxmlformats.org/officeDocument/2006/relationships/image" Target="../media/image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hyperlink" Target="http://critical-technical-practice.github.io"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hyperlink" Target="https://arxiv.org/abs/2503.08720" TargetMode="External"/><Relationship Id="rId4" Type="http://schemas.openxmlformats.org/officeDocument/2006/relationships/image" Target="../media/image7.jpg"/><Relationship Id="rId5" Type="http://schemas.openxmlformats.org/officeDocument/2006/relationships/image" Target="../media/image4.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1" name="Shape 71"/>
        <p:cNvGrpSpPr/>
        <p:nvPr/>
      </p:nvGrpSpPr>
      <p:grpSpPr>
        <a:xfrm>
          <a:off x="0" y="0"/>
          <a:ext cx="0" cy="0"/>
          <a:chOff x="0" y="0"/>
          <a:chExt cx="0" cy="0"/>
        </a:xfrm>
      </p:grpSpPr>
      <p:sp>
        <p:nvSpPr>
          <p:cNvPr id="72" name="Google Shape;72;p15"/>
          <p:cNvSpPr txBox="1"/>
          <p:nvPr>
            <p:ph type="ctrTitle"/>
          </p:nvPr>
        </p:nvSpPr>
        <p:spPr>
          <a:xfrm>
            <a:off x="0" y="744575"/>
            <a:ext cx="9144000" cy="8520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0"/>
              </a:spcAft>
              <a:buNone/>
            </a:pPr>
            <a:r>
              <a:rPr b="1" lang="en" sz="3200">
                <a:latin typeface="EB Garamond"/>
                <a:ea typeface="EB Garamond"/>
                <a:cs typeface="EB Garamond"/>
                <a:sym typeface="EB Garamond"/>
              </a:rPr>
              <a:t>Critical Research and Critical Technical Practice</a:t>
            </a:r>
            <a:endParaRPr b="1" sz="3200">
              <a:latin typeface="EB Garamond"/>
              <a:ea typeface="EB Garamond"/>
              <a:cs typeface="EB Garamond"/>
              <a:sym typeface="EB Garamond"/>
            </a:endParaRPr>
          </a:p>
        </p:txBody>
      </p:sp>
      <p:sp>
        <p:nvSpPr>
          <p:cNvPr id="73" name="Google Shape;73;p15"/>
          <p:cNvSpPr txBox="1"/>
          <p:nvPr>
            <p:ph idx="1" type="subTitle"/>
          </p:nvPr>
        </p:nvSpPr>
        <p:spPr>
          <a:xfrm>
            <a:off x="311700" y="1614925"/>
            <a:ext cx="8520600" cy="79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 tutorial</a:t>
            </a:r>
            <a:endParaRPr/>
          </a:p>
        </p:txBody>
      </p:sp>
      <p:sp>
        <p:nvSpPr>
          <p:cNvPr id="74" name="Google Shape;74;p15"/>
          <p:cNvSpPr txBox="1"/>
          <p:nvPr/>
        </p:nvSpPr>
        <p:spPr>
          <a:xfrm>
            <a:off x="0" y="2901325"/>
            <a:ext cx="9144000" cy="7281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lang="en" sz="1800">
                <a:solidFill>
                  <a:schemeClr val="dk2"/>
                </a:solidFill>
                <a:latin typeface="EB Garamond"/>
                <a:ea typeface="EB Garamond"/>
                <a:cs typeface="EB Garamond"/>
                <a:sym typeface="EB Garamond"/>
              </a:rPr>
              <a:t>Prepared and presented by </a:t>
            </a:r>
            <a:endParaRPr sz="1800">
              <a:solidFill>
                <a:schemeClr val="dk2"/>
              </a:solidFill>
              <a:latin typeface="EB Garamond"/>
              <a:ea typeface="EB Garamond"/>
              <a:cs typeface="EB Garamond"/>
              <a:sym typeface="EB Garamond"/>
            </a:endParaRPr>
          </a:p>
          <a:p>
            <a:pPr indent="0" lvl="0" marL="0" rtl="0" algn="ctr">
              <a:lnSpc>
                <a:spcPct val="150000"/>
              </a:lnSpc>
              <a:spcBef>
                <a:spcPts val="0"/>
              </a:spcBef>
              <a:spcAft>
                <a:spcPts val="0"/>
              </a:spcAft>
              <a:buNone/>
            </a:pPr>
            <a:r>
              <a:rPr lang="en" sz="1800">
                <a:solidFill>
                  <a:schemeClr val="dk2"/>
                </a:solidFill>
                <a:latin typeface="EB Garamond"/>
                <a:ea typeface="EB Garamond"/>
                <a:cs typeface="EB Garamond"/>
                <a:sym typeface="EB Garamond"/>
              </a:rPr>
              <a:t> Critical Technical Practice Working Group</a:t>
            </a:r>
            <a:endParaRPr sz="1800">
              <a:solidFill>
                <a:schemeClr val="dk2"/>
              </a:solidFill>
              <a:latin typeface="EB Garamond"/>
              <a:ea typeface="EB Garamond"/>
              <a:cs typeface="EB Garamond"/>
              <a:sym typeface="EB Garamond"/>
            </a:endParaRPr>
          </a:p>
          <a:p>
            <a:pPr indent="0" lvl="0" marL="0" rtl="0" algn="ctr">
              <a:lnSpc>
                <a:spcPct val="150000"/>
              </a:lnSpc>
              <a:spcBef>
                <a:spcPts val="0"/>
              </a:spcBef>
              <a:spcAft>
                <a:spcPts val="0"/>
              </a:spcAft>
              <a:buNone/>
            </a:pPr>
            <a:r>
              <a:rPr lang="en" sz="1800">
                <a:solidFill>
                  <a:schemeClr val="accent1"/>
                </a:solidFill>
                <a:uFill>
                  <a:noFill/>
                </a:uFill>
                <a:latin typeface="EB Garamond"/>
                <a:ea typeface="EB Garamond"/>
                <a:cs typeface="EB Garamond"/>
                <a:sym typeface="EB Garamond"/>
                <a:hlinkClick r:id="rId3">
                  <a:extLst>
                    <a:ext uri="{A12FA001-AC4F-418D-AE19-62706E023703}">
                      <ahyp:hlinkClr val="tx"/>
                    </a:ext>
                  </a:extLst>
                </a:hlinkClick>
              </a:rPr>
              <a:t>critical-technical-practice.github.io</a:t>
            </a:r>
            <a:endParaRPr sz="1800">
              <a:solidFill>
                <a:schemeClr val="accent1"/>
              </a:solidFill>
              <a:latin typeface="EB Garamond"/>
              <a:ea typeface="EB Garamond"/>
              <a:cs typeface="EB Garamond"/>
              <a:sym typeface="EB Garamond"/>
            </a:endParaRPr>
          </a:p>
          <a:p>
            <a:pPr indent="0" lvl="0" marL="0" rtl="0" algn="ctr">
              <a:lnSpc>
                <a:spcPct val="150000"/>
              </a:lnSpc>
              <a:spcBef>
                <a:spcPts val="0"/>
              </a:spcBef>
              <a:spcAft>
                <a:spcPts val="0"/>
              </a:spcAft>
              <a:buNone/>
            </a:pPr>
            <a:r>
              <a:t/>
            </a:r>
            <a:endParaRPr sz="1800">
              <a:solidFill>
                <a:schemeClr val="dk2"/>
              </a:solidFill>
              <a:latin typeface="EB Garamond"/>
              <a:ea typeface="EB Garamond"/>
              <a:cs typeface="EB Garamond"/>
              <a:sym typeface="EB Garamond"/>
            </a:endParaRPr>
          </a:p>
        </p:txBody>
      </p:sp>
      <p:cxnSp>
        <p:nvCxnSpPr>
          <p:cNvPr id="75" name="Google Shape;75;p15"/>
          <p:cNvCxnSpPr/>
          <p:nvPr/>
        </p:nvCxnSpPr>
        <p:spPr>
          <a:xfrm>
            <a:off x="1092450" y="2618298"/>
            <a:ext cx="6959100" cy="0"/>
          </a:xfrm>
          <a:prstGeom prst="straightConnector1">
            <a:avLst/>
          </a:prstGeom>
          <a:noFill/>
          <a:ln cap="flat" cmpd="sng" w="9525">
            <a:solidFill>
              <a:srgbClr val="999999"/>
            </a:solidFill>
            <a:prstDash val="solid"/>
            <a:round/>
            <a:headEnd len="med" w="med" type="none"/>
            <a:tailEnd len="med" w="med" type="none"/>
          </a:ln>
        </p:spPr>
      </p:cxnSp>
      <p:sp>
        <p:nvSpPr>
          <p:cNvPr id="76" name="Google Shape;76;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Self introduction</a:t>
            </a:r>
            <a:endParaRPr/>
          </a:p>
        </p:txBody>
      </p:sp>
      <p:sp>
        <p:nvSpPr>
          <p:cNvPr id="82" name="Google Shape;82;p16"/>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4" name="Google Shape;84;p16"/>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85" name="Google Shape;85;p16"/>
          <p:cNvGraphicFramePr/>
          <p:nvPr/>
        </p:nvGraphicFramePr>
        <p:xfrm>
          <a:off x="608350" y="1279488"/>
          <a:ext cx="3000000" cy="3000000"/>
        </p:xfrm>
        <a:graphic>
          <a:graphicData uri="http://schemas.openxmlformats.org/drawingml/2006/table">
            <a:tbl>
              <a:tblPr>
                <a:noFill/>
                <a:tableStyleId>{45F0FDEC-4109-495D-A0A9-503705336D16}</a:tableStyleId>
              </a:tblPr>
              <a:tblGrid>
                <a:gridCol w="1616175"/>
                <a:gridCol w="5622825"/>
              </a:tblGrid>
              <a:tr h="609575">
                <a:tc>
                  <a:txBody>
                    <a:bodyPr/>
                    <a:lstStyle/>
                    <a:p>
                      <a:pPr indent="0" lvl="0" marL="0" rtl="0" algn="l">
                        <a:spcBef>
                          <a:spcPts val="0"/>
                        </a:spcBef>
                        <a:spcAft>
                          <a:spcPts val="0"/>
                        </a:spcAft>
                        <a:buNone/>
                      </a:pPr>
                      <a:r>
                        <a:rPr b="1" lang="en" sz="1500">
                          <a:latin typeface="EB Garamond"/>
                          <a:ea typeface="EB Garamond"/>
                          <a:cs typeface="EB Garamond"/>
                          <a:sym typeface="EB Garamond"/>
                        </a:rPr>
                        <a:t>Your name</a:t>
                      </a:r>
                      <a:endParaRPr b="1" sz="1500">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a:latin typeface="EB Garamond"/>
                          <a:ea typeface="EB Garamond"/>
                          <a:cs typeface="EB Garamond"/>
                          <a:sym typeface="EB Garamond"/>
                        </a:rPr>
                        <a:t>Your info</a:t>
                      </a:r>
                      <a:endParaRPr>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sz="1500">
                          <a:latin typeface="EB Garamond"/>
                          <a:ea typeface="EB Garamond"/>
                          <a:cs typeface="EB Garamond"/>
                          <a:sym typeface="EB Garamond"/>
                        </a:rPr>
                        <a:t>Your name</a:t>
                      </a:r>
                      <a:endParaRPr b="1" sz="1500">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500">
                          <a:latin typeface="EB Garamond"/>
                          <a:ea typeface="EB Garamond"/>
                          <a:cs typeface="EB Garamond"/>
                          <a:sym typeface="EB Garamond"/>
                        </a:rPr>
                        <a:t>Your info</a:t>
                      </a:r>
                      <a:endParaRPr sz="1500">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sz="1500">
                          <a:latin typeface="EB Garamond"/>
                          <a:ea typeface="EB Garamond"/>
                          <a:cs typeface="EB Garamond"/>
                          <a:sym typeface="EB Garamond"/>
                        </a:rPr>
                        <a:t>Your name</a:t>
                      </a:r>
                      <a:endParaRPr b="1" sz="1500">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500">
                          <a:latin typeface="EB Garamond"/>
                          <a:ea typeface="EB Garamond"/>
                          <a:cs typeface="EB Garamond"/>
                          <a:sym typeface="EB Garamond"/>
                        </a:rPr>
                        <a:t>Your info</a:t>
                      </a:r>
                      <a:endParaRPr sz="1500">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sz="1500">
                          <a:latin typeface="EB Garamond"/>
                          <a:ea typeface="EB Garamond"/>
                          <a:cs typeface="EB Garamond"/>
                          <a:sym typeface="EB Garamond"/>
                        </a:rPr>
                        <a:t>Your name</a:t>
                      </a:r>
                      <a:endParaRPr b="1" sz="1500">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500">
                          <a:latin typeface="EB Garamond"/>
                          <a:ea typeface="EB Garamond"/>
                          <a:cs typeface="EB Garamond"/>
                          <a:sym typeface="EB Garamond"/>
                        </a:rPr>
                        <a:t>Your info</a:t>
                      </a:r>
                      <a:endParaRPr sz="1500">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09575">
                <a:tc>
                  <a:txBody>
                    <a:bodyPr/>
                    <a:lstStyle/>
                    <a:p>
                      <a:pPr indent="0" lvl="0" marL="0" rtl="0" algn="l">
                        <a:spcBef>
                          <a:spcPts val="0"/>
                        </a:spcBef>
                        <a:spcAft>
                          <a:spcPts val="0"/>
                        </a:spcAft>
                        <a:buNone/>
                      </a:pPr>
                      <a:r>
                        <a:t/>
                      </a:r>
                      <a:endParaRPr sz="1500">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500">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9" name="Shape 89"/>
        <p:cNvGrpSpPr/>
        <p:nvPr/>
      </p:nvGrpSpPr>
      <p:grpSpPr>
        <a:xfrm>
          <a:off x="0" y="0"/>
          <a:ext cx="0" cy="0"/>
          <a:chOff x="0" y="0"/>
          <a:chExt cx="0" cy="0"/>
        </a:xfrm>
      </p:grpSpPr>
      <p:sp>
        <p:nvSpPr>
          <p:cNvPr id="90" name="Google Shape;90;p17"/>
          <p:cNvSpPr txBox="1"/>
          <p:nvPr>
            <p:ph type="title"/>
          </p:nvPr>
        </p:nvSpPr>
        <p:spPr>
          <a:xfrm>
            <a:off x="311700" y="1359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This class is designed to be </a:t>
            </a:r>
            <a:r>
              <a:rPr lang="en">
                <a:solidFill>
                  <a:srgbClr val="980000"/>
                </a:solidFill>
              </a:rPr>
              <a:t>interactive</a:t>
            </a:r>
            <a:endParaRPr>
              <a:solidFill>
                <a:srgbClr val="980000"/>
              </a:solidFill>
            </a:endParaRPr>
          </a:p>
        </p:txBody>
      </p:sp>
      <p:sp>
        <p:nvSpPr>
          <p:cNvPr id="91" name="Google Shape;91;p17"/>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3" name="Google Shape;93;p17"/>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7"/>
          <p:cNvSpPr txBox="1"/>
          <p:nvPr/>
        </p:nvSpPr>
        <p:spPr>
          <a:xfrm>
            <a:off x="387850" y="2010225"/>
            <a:ext cx="7885500" cy="138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EB Garamond"/>
                <a:ea typeface="EB Garamond"/>
                <a:cs typeface="EB Garamond"/>
                <a:sym typeface="EB Garamond"/>
              </a:rPr>
              <a:t>self reflection </a:t>
            </a:r>
            <a:r>
              <a:rPr lang="en" sz="2000">
                <a:latin typeface="EB Garamond"/>
                <a:ea typeface="EB Garamond"/>
                <a:cs typeface="EB Garamond"/>
                <a:sym typeface="EB Garamond"/>
              </a:rPr>
              <a:t>activities × 2</a:t>
            </a:r>
            <a:endParaRPr sz="2000">
              <a:latin typeface="EB Garamond"/>
              <a:ea typeface="EB Garamond"/>
              <a:cs typeface="EB Garamond"/>
              <a:sym typeface="EB Garamond"/>
            </a:endParaRPr>
          </a:p>
          <a:p>
            <a:pPr indent="0" lvl="0" marL="0" rtl="0" algn="l">
              <a:spcBef>
                <a:spcPts val="0"/>
              </a:spcBef>
              <a:spcAft>
                <a:spcPts val="0"/>
              </a:spcAft>
              <a:buNone/>
            </a:pPr>
            <a:r>
              <a:rPr lang="en" sz="2000">
                <a:latin typeface="EB Garamond"/>
                <a:ea typeface="EB Garamond"/>
                <a:cs typeface="EB Garamond"/>
                <a:sym typeface="EB Garamond"/>
              </a:rPr>
              <a:t>g</a:t>
            </a:r>
            <a:r>
              <a:rPr lang="en" sz="2000">
                <a:latin typeface="EB Garamond"/>
                <a:ea typeface="EB Garamond"/>
                <a:cs typeface="EB Garamond"/>
                <a:sym typeface="EB Garamond"/>
              </a:rPr>
              <a:t>roup discussions × 2</a:t>
            </a:r>
            <a:endParaRPr sz="2000">
              <a:latin typeface="EB Garamond"/>
              <a:ea typeface="EB Garamond"/>
              <a:cs typeface="EB Garamond"/>
              <a:sym typeface="EB Garamond"/>
            </a:endParaRPr>
          </a:p>
          <a:p>
            <a:pPr indent="0" lvl="0" marL="0" rtl="0" algn="l">
              <a:spcBef>
                <a:spcPts val="0"/>
              </a:spcBef>
              <a:spcAft>
                <a:spcPts val="0"/>
              </a:spcAft>
              <a:buNone/>
            </a:pPr>
            <a:r>
              <a:rPr lang="en" sz="2000">
                <a:latin typeface="EB Garamond"/>
                <a:ea typeface="EB Garamond"/>
                <a:cs typeface="EB Garamond"/>
                <a:sym typeface="EB Garamond"/>
              </a:rPr>
              <a:t>case study  </a:t>
            </a:r>
            <a:r>
              <a:rPr lang="en" sz="2000">
                <a:solidFill>
                  <a:schemeClr val="dk1"/>
                </a:solidFill>
                <a:latin typeface="EB Garamond"/>
                <a:ea typeface="EB Garamond"/>
                <a:cs typeface="EB Garamond"/>
                <a:sym typeface="EB Garamond"/>
              </a:rPr>
              <a:t>× 1</a:t>
            </a:r>
            <a:endParaRPr sz="2000">
              <a:latin typeface="EB Garamond"/>
              <a:ea typeface="EB Garamond"/>
              <a:cs typeface="EB Garamond"/>
              <a:sym typeface="EB Garamo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8" name="Shape 98"/>
        <p:cNvGrpSpPr/>
        <p:nvPr/>
      </p:nvGrpSpPr>
      <p:grpSpPr>
        <a:xfrm>
          <a:off x="0" y="0"/>
          <a:ext cx="0" cy="0"/>
          <a:chOff x="0" y="0"/>
          <a:chExt cx="0" cy="0"/>
        </a:xfrm>
      </p:grpSpPr>
      <p:sp>
        <p:nvSpPr>
          <p:cNvPr id="99" name="Google Shape;99;p18"/>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01" name="Google Shape;101;p18"/>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8"/>
          <p:cNvSpPr txBox="1"/>
          <p:nvPr>
            <p:ph type="title"/>
          </p:nvPr>
        </p:nvSpPr>
        <p:spPr>
          <a:xfrm>
            <a:off x="5112300" y="1359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0000"/>
                </a:solidFill>
                <a:latin typeface="EB Garamond"/>
                <a:ea typeface="EB Garamond"/>
                <a:cs typeface="EB Garamond"/>
                <a:sym typeface="EB Garamond"/>
              </a:rPr>
              <a:t>how to conduct research </a:t>
            </a:r>
            <a:endParaRPr>
              <a:solidFill>
                <a:srgbClr val="000000"/>
              </a:solidFill>
              <a:latin typeface="EB Garamond"/>
              <a:ea typeface="EB Garamond"/>
              <a:cs typeface="EB Garamond"/>
              <a:sym typeface="EB Garamond"/>
            </a:endParaRPr>
          </a:p>
          <a:p>
            <a:pPr indent="0" lvl="0" marL="0" rtl="0" algn="l">
              <a:spcBef>
                <a:spcPts val="0"/>
              </a:spcBef>
              <a:spcAft>
                <a:spcPts val="0"/>
              </a:spcAft>
              <a:buNone/>
            </a:pPr>
            <a:r>
              <a:rPr lang="en">
                <a:solidFill>
                  <a:srgbClr val="000000"/>
                </a:solidFill>
                <a:latin typeface="EB Garamond"/>
                <a:ea typeface="EB Garamond"/>
                <a:cs typeface="EB Garamond"/>
                <a:sym typeface="EB Garamond"/>
              </a:rPr>
              <a:t>how to write papers</a:t>
            </a:r>
            <a:endParaRPr>
              <a:solidFill>
                <a:srgbClr val="000000"/>
              </a:solidFill>
              <a:latin typeface="EB Garamond"/>
              <a:ea typeface="EB Garamond"/>
              <a:cs typeface="EB Garamond"/>
              <a:sym typeface="EB Garamond"/>
            </a:endParaRPr>
          </a:p>
          <a:p>
            <a:pPr indent="0" lvl="0" marL="0" rtl="0" algn="l">
              <a:spcBef>
                <a:spcPts val="0"/>
              </a:spcBef>
              <a:spcAft>
                <a:spcPts val="0"/>
              </a:spcAft>
              <a:buNone/>
            </a:pPr>
            <a:r>
              <a:t/>
            </a:r>
            <a:endParaRPr>
              <a:solidFill>
                <a:srgbClr val="000000"/>
              </a:solidFill>
              <a:latin typeface="EB Garamond"/>
              <a:ea typeface="EB Garamond"/>
              <a:cs typeface="EB Garamond"/>
              <a:sym typeface="EB Garamo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6" name="Shape 106"/>
        <p:cNvGrpSpPr/>
        <p:nvPr/>
      </p:nvGrpSpPr>
      <p:grpSpPr>
        <a:xfrm>
          <a:off x="0" y="0"/>
          <a:ext cx="0" cy="0"/>
          <a:chOff x="0" y="0"/>
          <a:chExt cx="0" cy="0"/>
        </a:xfrm>
      </p:grpSpPr>
      <p:sp>
        <p:nvSpPr>
          <p:cNvPr id="107" name="Google Shape;107;p19"/>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09" name="Google Shape;109;p19"/>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9"/>
          <p:cNvSpPr txBox="1"/>
          <p:nvPr>
            <p:ph type="title"/>
          </p:nvPr>
        </p:nvSpPr>
        <p:spPr>
          <a:xfrm>
            <a:off x="5112300" y="1359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00000"/>
                </a:solidFill>
                <a:latin typeface="EB Garamond"/>
                <a:ea typeface="EB Garamond"/>
                <a:cs typeface="EB Garamond"/>
                <a:sym typeface="EB Garamond"/>
              </a:rPr>
              <a:t>how to conduct research </a:t>
            </a:r>
            <a:endParaRPr>
              <a:solidFill>
                <a:srgbClr val="000000"/>
              </a:solidFill>
              <a:latin typeface="EB Garamond"/>
              <a:ea typeface="EB Garamond"/>
              <a:cs typeface="EB Garamond"/>
              <a:sym typeface="EB Garamond"/>
            </a:endParaRPr>
          </a:p>
          <a:p>
            <a:pPr indent="0" lvl="0" marL="0" rtl="0" algn="l">
              <a:spcBef>
                <a:spcPts val="0"/>
              </a:spcBef>
              <a:spcAft>
                <a:spcPts val="0"/>
              </a:spcAft>
              <a:buNone/>
            </a:pPr>
            <a:r>
              <a:rPr lang="en">
                <a:solidFill>
                  <a:srgbClr val="000000"/>
                </a:solidFill>
                <a:latin typeface="EB Garamond"/>
                <a:ea typeface="EB Garamond"/>
                <a:cs typeface="EB Garamond"/>
                <a:sym typeface="EB Garamond"/>
              </a:rPr>
              <a:t>how to write papers</a:t>
            </a:r>
            <a:endParaRPr>
              <a:solidFill>
                <a:srgbClr val="000000"/>
              </a:solidFill>
              <a:latin typeface="EB Garamond"/>
              <a:ea typeface="EB Garamond"/>
              <a:cs typeface="EB Garamond"/>
              <a:sym typeface="EB Garamond"/>
            </a:endParaRPr>
          </a:p>
          <a:p>
            <a:pPr indent="0" lvl="0" marL="0" rtl="0" algn="l">
              <a:spcBef>
                <a:spcPts val="0"/>
              </a:spcBef>
              <a:spcAft>
                <a:spcPts val="0"/>
              </a:spcAft>
              <a:buNone/>
            </a:pPr>
            <a:r>
              <a:rPr lang="en">
                <a:solidFill>
                  <a:srgbClr val="000000"/>
                </a:solidFill>
                <a:latin typeface="EB Garamond"/>
                <a:ea typeface="EB Garamond"/>
                <a:cs typeface="EB Garamond"/>
                <a:sym typeface="EB Garamond"/>
              </a:rPr>
              <a:t>how to conduct peer reviews</a:t>
            </a:r>
            <a:endParaRPr>
              <a:solidFill>
                <a:srgbClr val="000000"/>
              </a:solidFill>
              <a:latin typeface="EB Garamond"/>
              <a:ea typeface="EB Garamond"/>
              <a:cs typeface="EB Garamond"/>
              <a:sym typeface="EB Garamond"/>
            </a:endParaRPr>
          </a:p>
          <a:p>
            <a:pPr indent="0" lvl="0" marL="0" rtl="0" algn="l">
              <a:spcBef>
                <a:spcPts val="0"/>
              </a:spcBef>
              <a:spcAft>
                <a:spcPts val="0"/>
              </a:spcAft>
              <a:buNone/>
            </a:pPr>
            <a:r>
              <a:rPr lang="en">
                <a:solidFill>
                  <a:srgbClr val="000000"/>
                </a:solidFill>
                <a:latin typeface="EB Garamond"/>
                <a:ea typeface="EB Garamond"/>
                <a:cs typeface="EB Garamond"/>
                <a:sym typeface="EB Garamond"/>
              </a:rPr>
              <a:t>how to design this algorithm</a:t>
            </a:r>
            <a:endParaRPr>
              <a:solidFill>
                <a:srgbClr val="000000"/>
              </a:solidFill>
              <a:latin typeface="EB Garamond"/>
              <a:ea typeface="EB Garamond"/>
              <a:cs typeface="EB Garamond"/>
              <a:sym typeface="EB Garamond"/>
            </a:endParaRPr>
          </a:p>
          <a:p>
            <a:pPr indent="0" lvl="0" marL="0" rtl="0" algn="l">
              <a:spcBef>
                <a:spcPts val="0"/>
              </a:spcBef>
              <a:spcAft>
                <a:spcPts val="0"/>
              </a:spcAft>
              <a:buNone/>
            </a:pPr>
            <a:r>
              <a:rPr lang="en">
                <a:solidFill>
                  <a:srgbClr val="000000"/>
                </a:solidFill>
                <a:latin typeface="EB Garamond"/>
                <a:ea typeface="EB Garamond"/>
                <a:cs typeface="EB Garamond"/>
                <a:sym typeface="EB Garamond"/>
              </a:rPr>
              <a:t>how to solve this problem</a:t>
            </a:r>
            <a:endParaRPr>
              <a:solidFill>
                <a:srgbClr val="000000"/>
              </a:solidFill>
              <a:latin typeface="EB Garamond"/>
              <a:ea typeface="EB Garamond"/>
              <a:cs typeface="EB Garamond"/>
              <a:sym typeface="EB Garamond"/>
            </a:endParaRPr>
          </a:p>
          <a:p>
            <a:pPr indent="0" lvl="0" marL="0" rtl="0" algn="l">
              <a:spcBef>
                <a:spcPts val="0"/>
              </a:spcBef>
              <a:spcAft>
                <a:spcPts val="0"/>
              </a:spcAft>
              <a:buNone/>
            </a:pPr>
            <a:r>
              <a:rPr lang="en">
                <a:solidFill>
                  <a:srgbClr val="000000"/>
                </a:solidFill>
                <a:latin typeface="EB Garamond"/>
                <a:ea typeface="EB Garamond"/>
                <a:cs typeface="EB Garamond"/>
                <a:sym typeface="EB Garamond"/>
              </a:rPr>
              <a:t>……</a:t>
            </a:r>
            <a:endParaRPr>
              <a:solidFill>
                <a:srgbClr val="000000"/>
              </a:solidFill>
              <a:latin typeface="EB Garamond"/>
              <a:ea typeface="EB Garamond"/>
              <a:cs typeface="EB Garamond"/>
              <a:sym typeface="EB Garamo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4" name="Shape 114"/>
        <p:cNvGrpSpPr/>
        <p:nvPr/>
      </p:nvGrpSpPr>
      <p:grpSpPr>
        <a:xfrm>
          <a:off x="0" y="0"/>
          <a:ext cx="0" cy="0"/>
          <a:chOff x="0" y="0"/>
          <a:chExt cx="0" cy="0"/>
        </a:xfrm>
      </p:grpSpPr>
      <p:sp>
        <p:nvSpPr>
          <p:cNvPr id="115" name="Google Shape;115;p20"/>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17" name="Google Shape;117;p20"/>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0"/>
          <p:cNvSpPr txBox="1"/>
          <p:nvPr>
            <p:ph type="title"/>
          </p:nvPr>
        </p:nvSpPr>
        <p:spPr>
          <a:xfrm>
            <a:off x="5578200" y="550150"/>
            <a:ext cx="12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920">
                <a:solidFill>
                  <a:srgbClr val="980000"/>
                </a:solidFill>
              </a:rPr>
              <a:t>how</a:t>
            </a:r>
            <a:r>
              <a:rPr lang="en" sz="2920"/>
              <a:t> </a:t>
            </a:r>
            <a:endParaRPr sz="2920"/>
          </a:p>
        </p:txBody>
      </p:sp>
      <p:sp>
        <p:nvSpPr>
          <p:cNvPr id="119" name="Google Shape;119;p20"/>
          <p:cNvSpPr/>
          <p:nvPr/>
        </p:nvSpPr>
        <p:spPr>
          <a:xfrm>
            <a:off x="3676850" y="725350"/>
            <a:ext cx="978300" cy="397500"/>
          </a:xfrm>
          <a:prstGeom prst="rightArrow">
            <a:avLst>
              <a:gd fmla="val 50000" name="adj1"/>
              <a:gd fmla="val 50000" name="adj2"/>
            </a:avLst>
          </a:prstGeom>
          <a:solidFill>
            <a:srgbClr val="E6B8A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120" name="Google Shape;120;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t/>
            </a:r>
            <a:endParaRPr/>
          </a:p>
        </p:txBody>
      </p:sp>
      <p:sp>
        <p:nvSpPr>
          <p:cNvPr id="121" name="Google Shape;121;p20"/>
          <p:cNvSpPr txBox="1"/>
          <p:nvPr>
            <p:ph type="title"/>
          </p:nvPr>
        </p:nvSpPr>
        <p:spPr>
          <a:xfrm>
            <a:off x="5112300" y="1359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conduct research </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write papers</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conduct peer reviews</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design this algorithm</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solve this problem</a:t>
            </a:r>
            <a:endParaRPr>
              <a:latin typeface="EB Garamond"/>
              <a:ea typeface="EB Garamond"/>
              <a:cs typeface="EB Garamond"/>
              <a:sym typeface="EB Garamond"/>
            </a:endParaRPr>
          </a:p>
          <a:p>
            <a:pPr indent="0" lvl="0" marL="0" rtl="0" algn="l">
              <a:spcBef>
                <a:spcPts val="0"/>
              </a:spcBef>
              <a:spcAft>
                <a:spcPts val="0"/>
              </a:spcAft>
              <a:buNone/>
            </a:pPr>
            <a:r>
              <a:rPr lang="en">
                <a:latin typeface="EB Garamond"/>
                <a:ea typeface="EB Garamond"/>
                <a:cs typeface="EB Garamond"/>
                <a:sym typeface="EB Garamond"/>
              </a:rPr>
              <a:t>……</a:t>
            </a:r>
            <a:endParaRPr>
              <a:latin typeface="EB Garamond"/>
              <a:ea typeface="EB Garamond"/>
              <a:cs typeface="EB Garamond"/>
              <a:sym typeface="EB Garamo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5" name="Shape 125"/>
        <p:cNvGrpSpPr/>
        <p:nvPr/>
      </p:nvGrpSpPr>
      <p:grpSpPr>
        <a:xfrm>
          <a:off x="0" y="0"/>
          <a:ext cx="0" cy="0"/>
          <a:chOff x="0" y="0"/>
          <a:chExt cx="0" cy="0"/>
        </a:xfrm>
      </p:grpSpPr>
      <p:sp>
        <p:nvSpPr>
          <p:cNvPr id="126" name="Google Shape;126;p21"/>
          <p:cNvSpPr txBox="1"/>
          <p:nvPr>
            <p:ph type="title"/>
          </p:nvPr>
        </p:nvSpPr>
        <p:spPr>
          <a:xfrm>
            <a:off x="5112300" y="1359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conduct research </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write papers</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conduct peer reviews</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design this algorithm</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solve this problem</a:t>
            </a:r>
            <a:endParaRPr>
              <a:latin typeface="EB Garamond"/>
              <a:ea typeface="EB Garamond"/>
              <a:cs typeface="EB Garamond"/>
              <a:sym typeface="EB Garamond"/>
            </a:endParaRPr>
          </a:p>
          <a:p>
            <a:pPr indent="0" lvl="0" marL="0" rtl="0" algn="l">
              <a:spcBef>
                <a:spcPts val="0"/>
              </a:spcBef>
              <a:spcAft>
                <a:spcPts val="0"/>
              </a:spcAft>
              <a:buNone/>
            </a:pPr>
            <a:r>
              <a:rPr lang="en">
                <a:latin typeface="EB Garamond"/>
                <a:ea typeface="EB Garamond"/>
                <a:cs typeface="EB Garamond"/>
                <a:sym typeface="EB Garamond"/>
              </a:rPr>
              <a:t>……</a:t>
            </a:r>
            <a:endParaRPr>
              <a:latin typeface="EB Garamond"/>
              <a:ea typeface="EB Garamond"/>
              <a:cs typeface="EB Garamond"/>
              <a:sym typeface="EB Garamond"/>
            </a:endParaRPr>
          </a:p>
        </p:txBody>
      </p:sp>
      <p:sp>
        <p:nvSpPr>
          <p:cNvPr id="127" name="Google Shape;127;p21"/>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9" name="Google Shape;129;p21"/>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1"/>
          <p:cNvSpPr txBox="1"/>
          <p:nvPr>
            <p:ph type="title"/>
          </p:nvPr>
        </p:nvSpPr>
        <p:spPr>
          <a:xfrm>
            <a:off x="1676125" y="550150"/>
            <a:ext cx="12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920">
                <a:solidFill>
                  <a:srgbClr val="980000"/>
                </a:solidFill>
              </a:rPr>
              <a:t>why</a:t>
            </a:r>
            <a:r>
              <a:rPr lang="en" sz="2920"/>
              <a:t> </a:t>
            </a:r>
            <a:endParaRPr sz="2920"/>
          </a:p>
        </p:txBody>
      </p:sp>
      <p:sp>
        <p:nvSpPr>
          <p:cNvPr id="131" name="Google Shape;131;p21"/>
          <p:cNvSpPr txBox="1"/>
          <p:nvPr>
            <p:ph type="title"/>
          </p:nvPr>
        </p:nvSpPr>
        <p:spPr>
          <a:xfrm>
            <a:off x="5578200" y="550150"/>
            <a:ext cx="12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920">
                <a:solidFill>
                  <a:srgbClr val="980000"/>
                </a:solidFill>
              </a:rPr>
              <a:t>how</a:t>
            </a:r>
            <a:r>
              <a:rPr lang="en" sz="2920"/>
              <a:t> </a:t>
            </a:r>
            <a:endParaRPr sz="2920"/>
          </a:p>
        </p:txBody>
      </p:sp>
      <p:sp>
        <p:nvSpPr>
          <p:cNvPr id="132" name="Google Shape;132;p21"/>
          <p:cNvSpPr txBox="1"/>
          <p:nvPr>
            <p:ph type="title"/>
          </p:nvPr>
        </p:nvSpPr>
        <p:spPr>
          <a:xfrm>
            <a:off x="312600" y="13589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980000"/>
                </a:solidFill>
                <a:latin typeface="EB Garamond"/>
                <a:ea typeface="EB Garamond"/>
                <a:cs typeface="EB Garamond"/>
                <a:sym typeface="EB Garamond"/>
              </a:rPr>
              <a:t>why</a:t>
            </a:r>
            <a:r>
              <a:rPr lang="en">
                <a:latin typeface="EB Garamond"/>
                <a:ea typeface="EB Garamond"/>
                <a:cs typeface="EB Garamond"/>
                <a:sym typeface="EB Garamond"/>
              </a:rPr>
              <a:t> do I conduct research </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FFFFFF"/>
                </a:solidFill>
                <a:latin typeface="EB Garamond"/>
                <a:ea typeface="EB Garamond"/>
                <a:cs typeface="EB Garamond"/>
                <a:sym typeface="EB Garamond"/>
              </a:rPr>
              <a:t>how to write papers</a:t>
            </a:r>
            <a:endParaRPr>
              <a:solidFill>
                <a:srgbClr val="FFFFFF"/>
              </a:solidFill>
              <a:latin typeface="EB Garamond"/>
              <a:ea typeface="EB Garamond"/>
              <a:cs typeface="EB Garamond"/>
              <a:sym typeface="EB Garamond"/>
            </a:endParaRPr>
          </a:p>
          <a:p>
            <a:pPr indent="0" lvl="0" marL="0" rtl="0" algn="l">
              <a:spcBef>
                <a:spcPts val="0"/>
              </a:spcBef>
              <a:spcAft>
                <a:spcPts val="0"/>
              </a:spcAft>
              <a:buNone/>
            </a:pPr>
            <a:r>
              <a:rPr lang="en">
                <a:solidFill>
                  <a:srgbClr val="FFFFFF"/>
                </a:solidFill>
                <a:latin typeface="EB Garamond"/>
                <a:ea typeface="EB Garamond"/>
                <a:cs typeface="EB Garamond"/>
                <a:sym typeface="EB Garamond"/>
              </a:rPr>
              <a:t>how to do peer reviews</a:t>
            </a:r>
            <a:endParaRPr>
              <a:solidFill>
                <a:srgbClr val="FFFFFF"/>
              </a:solidFill>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why</a:t>
            </a:r>
            <a:r>
              <a:rPr lang="en">
                <a:latin typeface="EB Garamond"/>
                <a:ea typeface="EB Garamond"/>
                <a:cs typeface="EB Garamond"/>
                <a:sym typeface="EB Garamond"/>
              </a:rPr>
              <a:t> do I design this algorithm</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why</a:t>
            </a:r>
            <a:r>
              <a:rPr lang="en">
                <a:latin typeface="EB Garamond"/>
                <a:ea typeface="EB Garamond"/>
                <a:cs typeface="EB Garamond"/>
                <a:sym typeface="EB Garamond"/>
              </a:rPr>
              <a:t> do I solve this problem</a:t>
            </a:r>
            <a:endParaRPr>
              <a:latin typeface="EB Garamond"/>
              <a:ea typeface="EB Garamond"/>
              <a:cs typeface="EB Garamond"/>
              <a:sym typeface="EB Garamond"/>
            </a:endParaRPr>
          </a:p>
          <a:p>
            <a:pPr indent="0" lvl="0" marL="0" rtl="0" algn="l">
              <a:spcBef>
                <a:spcPts val="0"/>
              </a:spcBef>
              <a:spcAft>
                <a:spcPts val="0"/>
              </a:spcAft>
              <a:buNone/>
            </a:pPr>
            <a:r>
              <a:rPr lang="en">
                <a:latin typeface="EB Garamond"/>
                <a:ea typeface="EB Garamond"/>
                <a:cs typeface="EB Garamond"/>
                <a:sym typeface="EB Garamond"/>
              </a:rPr>
              <a:t>……</a:t>
            </a:r>
            <a:endParaRPr>
              <a:latin typeface="EB Garamond"/>
              <a:ea typeface="EB Garamond"/>
              <a:cs typeface="EB Garamond"/>
              <a:sym typeface="EB Garamond"/>
            </a:endParaRPr>
          </a:p>
        </p:txBody>
      </p:sp>
      <p:sp>
        <p:nvSpPr>
          <p:cNvPr id="133" name="Google Shape;133;p21"/>
          <p:cNvSpPr/>
          <p:nvPr/>
        </p:nvSpPr>
        <p:spPr>
          <a:xfrm>
            <a:off x="3676850" y="725350"/>
            <a:ext cx="978300" cy="397500"/>
          </a:xfrm>
          <a:prstGeom prst="rightArrow">
            <a:avLst>
              <a:gd fmla="val 50000" name="adj1"/>
              <a:gd fmla="val 50000" name="adj2"/>
            </a:avLst>
          </a:prstGeom>
          <a:solidFill>
            <a:srgbClr val="E6B8A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7" name="Shape 137"/>
        <p:cNvGrpSpPr/>
        <p:nvPr/>
      </p:nvGrpSpPr>
      <p:grpSpPr>
        <a:xfrm>
          <a:off x="0" y="0"/>
          <a:ext cx="0" cy="0"/>
          <a:chOff x="0" y="0"/>
          <a:chExt cx="0" cy="0"/>
        </a:xfrm>
      </p:grpSpPr>
      <p:sp>
        <p:nvSpPr>
          <p:cNvPr id="138" name="Google Shape;138;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asking the “why” question is important</a:t>
            </a:r>
            <a:endParaRPr/>
          </a:p>
        </p:txBody>
      </p:sp>
      <p:sp>
        <p:nvSpPr>
          <p:cNvPr id="139" name="Google Shape;139;p22"/>
          <p:cNvSpPr txBox="1"/>
          <p:nvPr>
            <p:ph idx="1" type="body"/>
          </p:nvPr>
        </p:nvSpPr>
        <p:spPr>
          <a:xfrm>
            <a:off x="311700" y="1152475"/>
            <a:ext cx="38613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000"/>
              <a:t>The official answer:</a:t>
            </a:r>
            <a:endParaRPr b="1" sz="2000"/>
          </a:p>
          <a:p>
            <a:pPr indent="-330200" lvl="0" marL="457200" rtl="0" algn="l">
              <a:spcBef>
                <a:spcPts val="1000"/>
              </a:spcBef>
              <a:spcAft>
                <a:spcPts val="0"/>
              </a:spcAft>
              <a:buSzPts val="1600"/>
              <a:buChar char="●"/>
            </a:pPr>
            <a:r>
              <a:rPr lang="en" sz="1600"/>
              <a:t>Doing science and research is about asking “why”, to be curious, self-motivated, and keep intellectually skeptical.</a:t>
            </a:r>
            <a:endParaRPr sz="1600"/>
          </a:p>
          <a:p>
            <a:pPr indent="0" lvl="0" marL="0" rtl="0" algn="l">
              <a:spcBef>
                <a:spcPts val="1000"/>
              </a:spcBef>
              <a:spcAft>
                <a:spcPts val="1000"/>
              </a:spcAft>
              <a:buNone/>
            </a:pPr>
            <a:r>
              <a:t/>
            </a:r>
            <a:endParaRPr/>
          </a:p>
        </p:txBody>
      </p:sp>
      <p:sp>
        <p:nvSpPr>
          <p:cNvPr id="140" name="Google Shape;140;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22"/>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2"/>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2"/>
          <p:cNvSpPr txBox="1"/>
          <p:nvPr>
            <p:ph idx="1" type="body"/>
          </p:nvPr>
        </p:nvSpPr>
        <p:spPr>
          <a:xfrm>
            <a:off x="4511925" y="1152475"/>
            <a:ext cx="4128000" cy="3688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000"/>
              <a:t>Why it matters to me:</a:t>
            </a:r>
            <a:endParaRPr b="1" sz="2000"/>
          </a:p>
          <a:p>
            <a:pPr indent="-330200" lvl="0" marL="457200" rtl="0" algn="l">
              <a:lnSpc>
                <a:spcPct val="115000"/>
              </a:lnSpc>
              <a:spcBef>
                <a:spcPts val="1500"/>
              </a:spcBef>
              <a:spcAft>
                <a:spcPts val="0"/>
              </a:spcAft>
              <a:buSzPts val="1600"/>
              <a:buChar char="●"/>
            </a:pPr>
            <a:r>
              <a:rPr b="1" lang="en" sz="1600"/>
              <a:t>Autonomy </a:t>
            </a:r>
            <a:r>
              <a:rPr lang="en" sz="1600"/>
              <a:t>and </a:t>
            </a:r>
            <a:r>
              <a:rPr b="1" lang="en" sz="1600"/>
              <a:t>avoiding alienation</a:t>
            </a:r>
            <a:r>
              <a:rPr lang="en" sz="1600"/>
              <a:t>: </a:t>
            </a:r>
            <a:r>
              <a:rPr lang="en" sz="1600"/>
              <a:t>If you don’t critically think about “why”, others will provide answers for you, which may not fully align with your goal. I.e., your goal can be distorted and manipulated; your work may lose its own </a:t>
            </a:r>
            <a:r>
              <a:rPr b="1" lang="en" sz="1600"/>
              <a:t>end</a:t>
            </a:r>
            <a:r>
              <a:rPr lang="en" sz="1600"/>
              <a:t>;</a:t>
            </a:r>
            <a:r>
              <a:rPr lang="en" sz="1600"/>
              <a:t> it becomes someone’s </a:t>
            </a:r>
            <a:r>
              <a:rPr b="1" lang="en" sz="1600"/>
              <a:t>means</a:t>
            </a:r>
            <a:r>
              <a:rPr lang="en" sz="1600"/>
              <a:t>. </a:t>
            </a:r>
            <a:endParaRPr sz="1600"/>
          </a:p>
          <a:p>
            <a:pPr indent="-330200" lvl="0" marL="457200" rtl="0" algn="l">
              <a:lnSpc>
                <a:spcPct val="115000"/>
              </a:lnSpc>
              <a:spcBef>
                <a:spcPts val="1500"/>
              </a:spcBef>
              <a:spcAft>
                <a:spcPts val="1500"/>
              </a:spcAft>
              <a:buSzPts val="1600"/>
              <a:buChar char="●"/>
            </a:pPr>
            <a:r>
              <a:rPr lang="en" sz="1600"/>
              <a:t>Providing a sense of </a:t>
            </a:r>
            <a:r>
              <a:rPr b="1" lang="en" sz="1600"/>
              <a:t>meaning</a:t>
            </a:r>
            <a:r>
              <a:rPr lang="en" sz="1600"/>
              <a:t> and </a:t>
            </a:r>
            <a:r>
              <a:rPr b="1" lang="en" sz="1600"/>
              <a:t>fulfillment</a:t>
            </a:r>
            <a:r>
              <a:rPr lang="en" sz="1600"/>
              <a:t>, especially when one is burned out by the “how” tasks.</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7" name="Shape 147"/>
        <p:cNvGrpSpPr/>
        <p:nvPr/>
      </p:nvGrpSpPr>
      <p:grpSpPr>
        <a:xfrm>
          <a:off x="0" y="0"/>
          <a:ext cx="0" cy="0"/>
          <a:chOff x="0" y="0"/>
          <a:chExt cx="0" cy="0"/>
        </a:xfrm>
      </p:grpSpPr>
      <p:sp>
        <p:nvSpPr>
          <p:cNvPr id="148" name="Google Shape;148;p23"/>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50" name="Google Shape;150;p23"/>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3"/>
          <p:cNvSpPr txBox="1"/>
          <p:nvPr>
            <p:ph type="title"/>
          </p:nvPr>
        </p:nvSpPr>
        <p:spPr>
          <a:xfrm>
            <a:off x="1676125" y="550150"/>
            <a:ext cx="12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920">
                <a:solidFill>
                  <a:srgbClr val="980000"/>
                </a:solidFill>
              </a:rPr>
              <a:t>why</a:t>
            </a:r>
            <a:r>
              <a:rPr lang="en" sz="2920"/>
              <a:t> </a:t>
            </a:r>
            <a:endParaRPr sz="2920"/>
          </a:p>
        </p:txBody>
      </p:sp>
      <p:sp>
        <p:nvSpPr>
          <p:cNvPr id="152" name="Google Shape;152;p23"/>
          <p:cNvSpPr txBox="1"/>
          <p:nvPr>
            <p:ph type="title"/>
          </p:nvPr>
        </p:nvSpPr>
        <p:spPr>
          <a:xfrm>
            <a:off x="5578200" y="550150"/>
            <a:ext cx="1286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920">
                <a:solidFill>
                  <a:srgbClr val="980000"/>
                </a:solidFill>
              </a:rPr>
              <a:t>how</a:t>
            </a:r>
            <a:r>
              <a:rPr lang="en" sz="2920"/>
              <a:t> </a:t>
            </a:r>
            <a:endParaRPr sz="2920"/>
          </a:p>
        </p:txBody>
      </p:sp>
      <p:sp>
        <p:nvSpPr>
          <p:cNvPr id="153" name="Google Shape;153;p23"/>
          <p:cNvSpPr txBox="1"/>
          <p:nvPr>
            <p:ph type="title"/>
          </p:nvPr>
        </p:nvSpPr>
        <p:spPr>
          <a:xfrm>
            <a:off x="312600" y="13589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980000"/>
                </a:solidFill>
                <a:latin typeface="EB Garamond"/>
                <a:ea typeface="EB Garamond"/>
                <a:cs typeface="EB Garamond"/>
                <a:sym typeface="EB Garamond"/>
              </a:rPr>
              <a:t>why</a:t>
            </a:r>
            <a:r>
              <a:rPr lang="en">
                <a:latin typeface="EB Garamond"/>
                <a:ea typeface="EB Garamond"/>
                <a:cs typeface="EB Garamond"/>
                <a:sym typeface="EB Garamond"/>
              </a:rPr>
              <a:t> do I conduct research </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FFFFFF"/>
                </a:solidFill>
                <a:latin typeface="EB Garamond"/>
                <a:ea typeface="EB Garamond"/>
                <a:cs typeface="EB Garamond"/>
                <a:sym typeface="EB Garamond"/>
              </a:rPr>
              <a:t>how to write papers</a:t>
            </a:r>
            <a:endParaRPr>
              <a:solidFill>
                <a:srgbClr val="FFFFFF"/>
              </a:solidFill>
              <a:latin typeface="EB Garamond"/>
              <a:ea typeface="EB Garamond"/>
              <a:cs typeface="EB Garamond"/>
              <a:sym typeface="EB Garamond"/>
            </a:endParaRPr>
          </a:p>
          <a:p>
            <a:pPr indent="0" lvl="0" marL="0" rtl="0" algn="l">
              <a:spcBef>
                <a:spcPts val="0"/>
              </a:spcBef>
              <a:spcAft>
                <a:spcPts val="0"/>
              </a:spcAft>
              <a:buNone/>
            </a:pPr>
            <a:r>
              <a:rPr lang="en">
                <a:solidFill>
                  <a:srgbClr val="FFFFFF"/>
                </a:solidFill>
                <a:latin typeface="EB Garamond"/>
                <a:ea typeface="EB Garamond"/>
                <a:cs typeface="EB Garamond"/>
                <a:sym typeface="EB Garamond"/>
              </a:rPr>
              <a:t>how to do peer reviews</a:t>
            </a:r>
            <a:endParaRPr>
              <a:solidFill>
                <a:srgbClr val="FFFFFF"/>
              </a:solidFill>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why</a:t>
            </a:r>
            <a:r>
              <a:rPr lang="en">
                <a:latin typeface="EB Garamond"/>
                <a:ea typeface="EB Garamond"/>
                <a:cs typeface="EB Garamond"/>
                <a:sym typeface="EB Garamond"/>
              </a:rPr>
              <a:t> do I design this algorithm</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why</a:t>
            </a:r>
            <a:r>
              <a:rPr lang="en">
                <a:latin typeface="EB Garamond"/>
                <a:ea typeface="EB Garamond"/>
                <a:cs typeface="EB Garamond"/>
                <a:sym typeface="EB Garamond"/>
              </a:rPr>
              <a:t> do I solve this problem</a:t>
            </a:r>
            <a:endParaRPr>
              <a:latin typeface="EB Garamond"/>
              <a:ea typeface="EB Garamond"/>
              <a:cs typeface="EB Garamond"/>
              <a:sym typeface="EB Garamond"/>
            </a:endParaRPr>
          </a:p>
          <a:p>
            <a:pPr indent="0" lvl="0" marL="0" rtl="0" algn="l">
              <a:spcBef>
                <a:spcPts val="0"/>
              </a:spcBef>
              <a:spcAft>
                <a:spcPts val="0"/>
              </a:spcAft>
              <a:buNone/>
            </a:pPr>
            <a:r>
              <a:rPr lang="en">
                <a:latin typeface="EB Garamond"/>
                <a:ea typeface="EB Garamond"/>
                <a:cs typeface="EB Garamond"/>
                <a:sym typeface="EB Garamond"/>
              </a:rPr>
              <a:t>……</a:t>
            </a:r>
            <a:endParaRPr>
              <a:latin typeface="EB Garamond"/>
              <a:ea typeface="EB Garamond"/>
              <a:cs typeface="EB Garamond"/>
              <a:sym typeface="EB Garamond"/>
            </a:endParaRPr>
          </a:p>
        </p:txBody>
      </p:sp>
      <p:sp>
        <p:nvSpPr>
          <p:cNvPr id="154" name="Google Shape;154;p23"/>
          <p:cNvSpPr/>
          <p:nvPr/>
        </p:nvSpPr>
        <p:spPr>
          <a:xfrm>
            <a:off x="235500" y="1358975"/>
            <a:ext cx="3548700" cy="664500"/>
          </a:xfrm>
          <a:prstGeom prst="roundRect">
            <a:avLst>
              <a:gd fmla="val 16667"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155" name="Google Shape;155;p23"/>
          <p:cNvSpPr txBox="1"/>
          <p:nvPr>
            <p:ph type="title"/>
          </p:nvPr>
        </p:nvSpPr>
        <p:spPr>
          <a:xfrm>
            <a:off x="5112300" y="1359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conduct research </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write papers</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conduct peer reviews</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design this algorithm</a:t>
            </a:r>
            <a:endParaRPr>
              <a:latin typeface="EB Garamond"/>
              <a:ea typeface="EB Garamond"/>
              <a:cs typeface="EB Garamond"/>
              <a:sym typeface="EB Garamond"/>
            </a:endParaRPr>
          </a:p>
          <a:p>
            <a:pPr indent="0" lvl="0" marL="0" rtl="0" algn="l">
              <a:spcBef>
                <a:spcPts val="0"/>
              </a:spcBef>
              <a:spcAft>
                <a:spcPts val="0"/>
              </a:spcAft>
              <a:buNone/>
            </a:pPr>
            <a:r>
              <a:rPr lang="en">
                <a:solidFill>
                  <a:srgbClr val="980000"/>
                </a:solidFill>
                <a:latin typeface="EB Garamond"/>
                <a:ea typeface="EB Garamond"/>
                <a:cs typeface="EB Garamond"/>
                <a:sym typeface="EB Garamond"/>
              </a:rPr>
              <a:t>how</a:t>
            </a:r>
            <a:r>
              <a:rPr lang="en">
                <a:latin typeface="EB Garamond"/>
                <a:ea typeface="EB Garamond"/>
                <a:cs typeface="EB Garamond"/>
                <a:sym typeface="EB Garamond"/>
              </a:rPr>
              <a:t> to solve this problem</a:t>
            </a:r>
            <a:endParaRPr>
              <a:latin typeface="EB Garamond"/>
              <a:ea typeface="EB Garamond"/>
              <a:cs typeface="EB Garamond"/>
              <a:sym typeface="EB Garamond"/>
            </a:endParaRPr>
          </a:p>
          <a:p>
            <a:pPr indent="0" lvl="0" marL="0" rtl="0" algn="l">
              <a:spcBef>
                <a:spcPts val="0"/>
              </a:spcBef>
              <a:spcAft>
                <a:spcPts val="0"/>
              </a:spcAft>
              <a:buNone/>
            </a:pPr>
            <a:r>
              <a:rPr lang="en">
                <a:latin typeface="EB Garamond"/>
                <a:ea typeface="EB Garamond"/>
                <a:cs typeface="EB Garamond"/>
                <a:sym typeface="EB Garamond"/>
              </a:rPr>
              <a:t>……</a:t>
            </a:r>
            <a:endParaRPr>
              <a:latin typeface="EB Garamond"/>
              <a:ea typeface="EB Garamond"/>
              <a:cs typeface="EB Garamond"/>
              <a:sym typeface="EB Garamo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4"/>
          <p:cNvSpPr txBox="1"/>
          <p:nvPr>
            <p:ph type="title"/>
          </p:nvPr>
        </p:nvSpPr>
        <p:spPr>
          <a:xfrm>
            <a:off x="311700" y="18928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A1. </a:t>
            </a:r>
            <a:r>
              <a:rPr lang="en"/>
              <a:t>Why do people conduct research in </a:t>
            </a:r>
            <a:r>
              <a:rPr lang="en" sz="2244">
                <a:solidFill>
                  <a:srgbClr val="999999"/>
                </a:solidFill>
                <a:latin typeface="EB Garamond"/>
                <a:ea typeface="EB Garamond"/>
                <a:cs typeface="EB Garamond"/>
                <a:sym typeface="EB Garamond"/>
              </a:rPr>
              <a:t>[fill in your research area]</a:t>
            </a:r>
            <a:r>
              <a:rPr lang="en"/>
              <a:t>?</a:t>
            </a:r>
            <a:endParaRPr/>
          </a:p>
          <a:p>
            <a:pPr indent="0" lvl="0" marL="0" rtl="0" algn="l">
              <a:spcBef>
                <a:spcPts val="0"/>
              </a:spcBef>
              <a:spcAft>
                <a:spcPts val="0"/>
              </a:spcAft>
              <a:buNone/>
            </a:pPr>
            <a:r>
              <a:t/>
            </a:r>
            <a:endParaRPr/>
          </a:p>
        </p:txBody>
      </p:sp>
      <p:sp>
        <p:nvSpPr>
          <p:cNvPr id="161" name="Google Shape;161;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62" name="Google Shape;162;p24"/>
          <p:cNvSpPr txBox="1"/>
          <p:nvPr>
            <p:ph idx="2" type="subTitle"/>
          </p:nvPr>
        </p:nvSpPr>
        <p:spPr>
          <a:xfrm>
            <a:off x="311700" y="15861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Self-reflection activity A1</a:t>
            </a:r>
            <a:endParaRPr sz="2000"/>
          </a:p>
        </p:txBody>
      </p:sp>
      <p:sp>
        <p:nvSpPr>
          <p:cNvPr id="163" name="Google Shape;163;p24"/>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900">
                <a:solidFill>
                  <a:srgbClr val="980000"/>
                </a:solidFill>
              </a:rPr>
              <a:t>Written sheet template</a:t>
            </a:r>
            <a:r>
              <a:rPr b="1" lang="en" sz="1900">
                <a:solidFill>
                  <a:srgbClr val="980000"/>
                </a:solidFill>
              </a:rPr>
              <a:t> at:</a:t>
            </a:r>
            <a:r>
              <a:rPr lang="en" sz="1900"/>
              <a:t>   https://shorturl.at/zbKYX</a:t>
            </a:r>
            <a:endParaRPr sz="1900"/>
          </a:p>
        </p:txBody>
      </p:sp>
      <p:cxnSp>
        <p:nvCxnSpPr>
          <p:cNvPr id="164" name="Google Shape;164;p24"/>
          <p:cNvCxnSpPr/>
          <p:nvPr/>
        </p:nvCxnSpPr>
        <p:spPr>
          <a:xfrm>
            <a:off x="5806573" y="2394757"/>
            <a:ext cx="2467800" cy="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Can the answers to the “why” question really be justified?</a:t>
            </a:r>
            <a:endParaRPr/>
          </a:p>
          <a:p>
            <a:pPr indent="0" lvl="0" marL="0" rtl="0" algn="l">
              <a:spcBef>
                <a:spcPts val="0"/>
              </a:spcBef>
              <a:spcAft>
                <a:spcPts val="0"/>
              </a:spcAft>
              <a:buNone/>
            </a:pPr>
            <a:r>
              <a:t/>
            </a:r>
            <a:endParaRPr/>
          </a:p>
        </p:txBody>
      </p:sp>
      <p:sp>
        <p:nvSpPr>
          <p:cNvPr id="170" name="Google Shape;170;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Referring to a commonly acceptable</a:t>
            </a:r>
            <a:r>
              <a:rPr lang="en"/>
              <a:t> answer is usually the</a:t>
            </a:r>
            <a:r>
              <a:rPr lang="en"/>
              <a:t> end of asking the “why” question</a:t>
            </a:r>
            <a:r>
              <a:rPr lang="en"/>
              <a:t>.</a:t>
            </a:r>
            <a:endParaRPr/>
          </a:p>
          <a:p>
            <a:pPr indent="0" lvl="0" marL="0" rtl="0" algn="l">
              <a:spcBef>
                <a:spcPts val="1000"/>
              </a:spcBef>
              <a:spcAft>
                <a:spcPts val="0"/>
              </a:spcAft>
              <a:buNone/>
            </a:pPr>
            <a:r>
              <a:rPr lang="en"/>
              <a:t>But for </a:t>
            </a:r>
            <a:r>
              <a:rPr lang="en">
                <a:solidFill>
                  <a:srgbClr val="980000"/>
                </a:solidFill>
              </a:rPr>
              <a:t>critical</a:t>
            </a:r>
            <a:r>
              <a:rPr lang="en"/>
              <a:t> research and </a:t>
            </a:r>
            <a:r>
              <a:rPr lang="en">
                <a:solidFill>
                  <a:srgbClr val="980000"/>
                </a:solidFill>
              </a:rPr>
              <a:t>critical</a:t>
            </a:r>
            <a:r>
              <a:rPr lang="en"/>
              <a:t> technical practice, it’s the beginning. </a:t>
            </a:r>
            <a:endParaRPr/>
          </a:p>
          <a:p>
            <a:pPr indent="0" lvl="0" marL="0" rtl="0" algn="l">
              <a:spcBef>
                <a:spcPts val="1000"/>
              </a:spcBef>
              <a:spcAft>
                <a:spcPts val="0"/>
              </a:spcAft>
              <a:buNone/>
            </a:pPr>
            <a:r>
              <a:rPr lang="en"/>
              <a:t>We want to dig deeper into the why question, to </a:t>
            </a:r>
            <a:r>
              <a:rPr lang="en"/>
              <a:t>continue asking “why” </a:t>
            </a:r>
            <a:r>
              <a:rPr lang="en"/>
              <a:t>to the answers of the “why” question.</a:t>
            </a:r>
            <a:endParaRPr/>
          </a:p>
          <a:p>
            <a:pPr indent="0" lvl="0" marL="0" rtl="0" algn="l">
              <a:spcBef>
                <a:spcPts val="1000"/>
              </a:spcBef>
              <a:spcAft>
                <a:spcPts val="1000"/>
              </a:spcAft>
              <a:buNone/>
            </a:pPr>
            <a:r>
              <a:t/>
            </a:r>
            <a:endParaRPr/>
          </a:p>
        </p:txBody>
      </p:sp>
      <p:sp>
        <p:nvSpPr>
          <p:cNvPr id="171" name="Google Shape;171;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72" name="Google Shape;172;p25"/>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5"/>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Can the answers to the “why” question really be justified?</a:t>
            </a:r>
            <a:endParaRPr/>
          </a:p>
          <a:p>
            <a:pPr indent="0" lvl="0" marL="0" rtl="0" algn="l">
              <a:spcBef>
                <a:spcPts val="0"/>
              </a:spcBef>
              <a:spcAft>
                <a:spcPts val="0"/>
              </a:spcAft>
              <a:buNone/>
            </a:pPr>
            <a:r>
              <a:t/>
            </a:r>
            <a:endParaRPr/>
          </a:p>
        </p:txBody>
      </p:sp>
      <p:sp>
        <p:nvSpPr>
          <p:cNvPr id="179" name="Google Shape;179;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Referring to a commonly acceptable</a:t>
            </a:r>
            <a:r>
              <a:rPr lang="en"/>
              <a:t> </a:t>
            </a:r>
            <a:r>
              <a:rPr lang="en">
                <a:solidFill>
                  <a:schemeClr val="dk1"/>
                </a:solidFill>
              </a:rPr>
              <a:t>answer </a:t>
            </a:r>
            <a:r>
              <a:rPr lang="en"/>
              <a:t>is usually the end of asking the “why” question.</a:t>
            </a:r>
            <a:endParaRPr/>
          </a:p>
          <a:p>
            <a:pPr indent="0" lvl="0" marL="0" rtl="0" algn="l">
              <a:spcBef>
                <a:spcPts val="1000"/>
              </a:spcBef>
              <a:spcAft>
                <a:spcPts val="0"/>
              </a:spcAft>
              <a:buNone/>
            </a:pPr>
            <a:r>
              <a:rPr lang="en"/>
              <a:t>But for </a:t>
            </a:r>
            <a:r>
              <a:rPr lang="en">
                <a:solidFill>
                  <a:srgbClr val="980000"/>
                </a:solidFill>
              </a:rPr>
              <a:t>critical</a:t>
            </a:r>
            <a:r>
              <a:rPr lang="en"/>
              <a:t> research and </a:t>
            </a:r>
            <a:r>
              <a:rPr lang="en">
                <a:solidFill>
                  <a:srgbClr val="980000"/>
                </a:solidFill>
              </a:rPr>
              <a:t>critical</a:t>
            </a:r>
            <a:r>
              <a:rPr lang="en"/>
              <a:t> technical practice, it’s the beginning. </a:t>
            </a:r>
            <a:endParaRPr/>
          </a:p>
          <a:p>
            <a:pPr indent="0" lvl="0" marL="0" rtl="0" algn="l">
              <a:spcBef>
                <a:spcPts val="1000"/>
              </a:spcBef>
              <a:spcAft>
                <a:spcPts val="0"/>
              </a:spcAft>
              <a:buNone/>
            </a:pPr>
            <a:r>
              <a:rPr lang="en"/>
              <a:t>We want to dig deeper into the why question, to continue asking “why” to the answers of the “why” question.   → </a:t>
            </a:r>
            <a:r>
              <a:rPr b="1" lang="en"/>
              <a:t>Why?</a:t>
            </a:r>
            <a:endParaRPr b="1"/>
          </a:p>
          <a:p>
            <a:pPr indent="0" lvl="0" marL="0" rtl="0" algn="l">
              <a:spcBef>
                <a:spcPts val="1000"/>
              </a:spcBef>
              <a:spcAft>
                <a:spcPts val="1000"/>
              </a:spcAft>
              <a:buNone/>
            </a:pPr>
            <a:r>
              <a:t/>
            </a:r>
            <a:endParaRPr/>
          </a:p>
        </p:txBody>
      </p:sp>
      <p:sp>
        <p:nvSpPr>
          <p:cNvPr id="180" name="Google Shape;180;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81" name="Google Shape;181;p26"/>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6"/>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Can the answers to the “why” question really be justified?</a:t>
            </a:r>
            <a:endParaRPr/>
          </a:p>
          <a:p>
            <a:pPr indent="0" lvl="0" marL="0" rtl="0" algn="l">
              <a:spcBef>
                <a:spcPts val="0"/>
              </a:spcBef>
              <a:spcAft>
                <a:spcPts val="0"/>
              </a:spcAft>
              <a:buNone/>
            </a:pPr>
            <a:r>
              <a:t/>
            </a:r>
            <a:endParaRPr/>
          </a:p>
        </p:txBody>
      </p:sp>
      <p:sp>
        <p:nvSpPr>
          <p:cNvPr id="188" name="Google Shape;188;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Referring</a:t>
            </a:r>
            <a:r>
              <a:rPr lang="en"/>
              <a:t> to a </a:t>
            </a:r>
            <a:r>
              <a:rPr lang="en"/>
              <a:t>commonly</a:t>
            </a:r>
            <a:r>
              <a:rPr lang="en"/>
              <a:t> acceptable</a:t>
            </a:r>
            <a:r>
              <a:rPr lang="en"/>
              <a:t> answer is usually the end of asking the “why” question.</a:t>
            </a:r>
            <a:endParaRPr/>
          </a:p>
          <a:p>
            <a:pPr indent="0" lvl="0" marL="0" rtl="0" algn="l">
              <a:spcBef>
                <a:spcPts val="1000"/>
              </a:spcBef>
              <a:spcAft>
                <a:spcPts val="0"/>
              </a:spcAft>
              <a:buNone/>
            </a:pPr>
            <a:r>
              <a:rPr lang="en"/>
              <a:t>But for </a:t>
            </a:r>
            <a:r>
              <a:rPr lang="en">
                <a:solidFill>
                  <a:srgbClr val="980000"/>
                </a:solidFill>
              </a:rPr>
              <a:t>critical</a:t>
            </a:r>
            <a:r>
              <a:rPr lang="en"/>
              <a:t> research and </a:t>
            </a:r>
            <a:r>
              <a:rPr lang="en">
                <a:solidFill>
                  <a:srgbClr val="980000"/>
                </a:solidFill>
              </a:rPr>
              <a:t>critical</a:t>
            </a:r>
            <a:r>
              <a:rPr lang="en"/>
              <a:t> technical practice, it’s the beginning. </a:t>
            </a:r>
            <a:endParaRPr/>
          </a:p>
          <a:p>
            <a:pPr indent="0" lvl="0" marL="0" rtl="0" algn="l">
              <a:spcBef>
                <a:spcPts val="1000"/>
              </a:spcBef>
              <a:spcAft>
                <a:spcPts val="0"/>
              </a:spcAft>
              <a:buNone/>
            </a:pPr>
            <a:r>
              <a:rPr lang="en"/>
              <a:t>We want to dig deeper into the why question, to continue asking “why” to the answers of the “why” question.   → </a:t>
            </a:r>
            <a:r>
              <a:rPr b="1" lang="en"/>
              <a:t>Why?</a:t>
            </a:r>
            <a:endParaRPr b="1"/>
          </a:p>
          <a:p>
            <a:pPr indent="0" lvl="0" marL="0" rtl="0" algn="l">
              <a:spcBef>
                <a:spcPts val="1000"/>
              </a:spcBef>
              <a:spcAft>
                <a:spcPts val="1000"/>
              </a:spcAft>
              <a:buNone/>
            </a:pPr>
            <a:r>
              <a:t/>
            </a:r>
            <a:endParaRPr/>
          </a:p>
        </p:txBody>
      </p:sp>
      <p:sp>
        <p:nvSpPr>
          <p:cNvPr id="189" name="Google Shape;189;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90" name="Google Shape;190;p27"/>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7"/>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7"/>
          <p:cNvSpPr txBox="1"/>
          <p:nvPr/>
        </p:nvSpPr>
        <p:spPr>
          <a:xfrm>
            <a:off x="311550" y="3608197"/>
            <a:ext cx="8391300" cy="6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EB Garamond"/>
                <a:ea typeface="EB Garamond"/>
                <a:cs typeface="EB Garamond"/>
                <a:sym typeface="EB Garamond"/>
              </a:rPr>
              <a:t>Referring to a </a:t>
            </a:r>
            <a:r>
              <a:rPr lang="en" sz="2200">
                <a:highlight>
                  <a:srgbClr val="FFFF00"/>
                </a:highlight>
                <a:latin typeface="EB Garamond"/>
                <a:ea typeface="EB Garamond"/>
                <a:cs typeface="EB Garamond"/>
                <a:sym typeface="EB Garamond"/>
              </a:rPr>
              <a:t>commonly acceptable</a:t>
            </a:r>
            <a:r>
              <a:rPr lang="en" sz="2200">
                <a:solidFill>
                  <a:schemeClr val="dk1"/>
                </a:solidFill>
                <a:latin typeface="EB Garamond"/>
                <a:ea typeface="EB Garamond"/>
                <a:cs typeface="EB Garamond"/>
                <a:sym typeface="EB Garamond"/>
              </a:rPr>
              <a:t> answer can be a way to prevent one from </a:t>
            </a:r>
            <a:r>
              <a:rPr b="1" lang="en" sz="2200">
                <a:solidFill>
                  <a:srgbClr val="980000"/>
                </a:solidFill>
                <a:latin typeface="EB Garamond"/>
                <a:ea typeface="EB Garamond"/>
                <a:cs typeface="EB Garamond"/>
                <a:sym typeface="EB Garamond"/>
              </a:rPr>
              <a:t>questioning the status quo</a:t>
            </a:r>
            <a:r>
              <a:rPr lang="en" sz="2200">
                <a:solidFill>
                  <a:srgbClr val="980000"/>
                </a:solidFill>
                <a:latin typeface="EB Garamond"/>
                <a:ea typeface="EB Garamond"/>
                <a:cs typeface="EB Garamond"/>
                <a:sym typeface="EB Garamond"/>
              </a:rPr>
              <a:t>. </a:t>
            </a:r>
            <a:endParaRPr sz="2200">
              <a:solidFill>
                <a:srgbClr val="980000"/>
              </a:solidFill>
              <a:latin typeface="EB Garamond"/>
              <a:ea typeface="EB Garamond"/>
              <a:cs typeface="EB Garamond"/>
              <a:sym typeface="EB Garamo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98" name="Google Shape;198;p28"/>
          <p:cNvGraphicFramePr/>
          <p:nvPr/>
        </p:nvGraphicFramePr>
        <p:xfrm>
          <a:off x="430163" y="510850"/>
          <a:ext cx="3000000" cy="3000000"/>
        </p:xfrm>
        <a:graphic>
          <a:graphicData uri="http://schemas.openxmlformats.org/drawingml/2006/table">
            <a:tbl>
              <a:tblPr>
                <a:noFill/>
                <a:tableStyleId>{45F0FDEC-4109-495D-A0A9-503705336D16}</a:tableStyleId>
              </a:tblPr>
              <a:tblGrid>
                <a:gridCol w="1057550"/>
                <a:gridCol w="3613050"/>
                <a:gridCol w="3613050"/>
              </a:tblGrid>
              <a:tr h="381000">
                <a:tc>
                  <a:txBody>
                    <a:bodyPr/>
                    <a:lstStyle/>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latin typeface="EB Garamond"/>
                          <a:ea typeface="EB Garamond"/>
                          <a:cs typeface="EB Garamond"/>
                          <a:sym typeface="EB Garamond"/>
                        </a:rPr>
                        <a:t>Risks</a:t>
                      </a:r>
                      <a:r>
                        <a:rPr b="1" lang="en">
                          <a:latin typeface="EB Garamond"/>
                          <a:ea typeface="EB Garamond"/>
                          <a:cs typeface="EB Garamond"/>
                          <a:sym typeface="EB Garamond"/>
                        </a:rPr>
                        <a:t> of asking deep “why” questions</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EB Garamond"/>
                          <a:ea typeface="EB Garamond"/>
                          <a:cs typeface="EB Garamond"/>
                          <a:sym typeface="EB Garamond"/>
                        </a:rPr>
                        <a:t>Risks</a:t>
                      </a:r>
                      <a:r>
                        <a:rPr b="1" lang="en">
                          <a:solidFill>
                            <a:schemeClr val="dk1"/>
                          </a:solidFill>
                          <a:latin typeface="EB Garamond"/>
                          <a:ea typeface="EB Garamond"/>
                          <a:cs typeface="EB Garamond"/>
                          <a:sym typeface="EB Garamond"/>
                        </a:rPr>
                        <a:t> of avoiding deep “why” questions</a:t>
                      </a:r>
                      <a:endParaRPr b="1">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Questioning and challenging the basis that underpins the status quo can be viewed as </a:t>
                      </a:r>
                      <a:r>
                        <a:rPr lang="en">
                          <a:solidFill>
                            <a:srgbClr val="980000"/>
                          </a:solidFill>
                          <a:latin typeface="EB Garamond"/>
                          <a:ea typeface="EB Garamond"/>
                          <a:cs typeface="EB Garamond"/>
                          <a:sym typeface="EB Garamond"/>
                        </a:rPr>
                        <a:t>negative</a:t>
                      </a:r>
                      <a:r>
                        <a:rPr lang="en">
                          <a:latin typeface="EB Garamond"/>
                          <a:ea typeface="EB Garamond"/>
                          <a:cs typeface="EB Garamond"/>
                          <a:sym typeface="EB Garamond"/>
                        </a:rPr>
                        <a:t>, </a:t>
                      </a:r>
                      <a:r>
                        <a:rPr lang="en">
                          <a:solidFill>
                            <a:srgbClr val="980000"/>
                          </a:solidFill>
                          <a:latin typeface="EB Garamond"/>
                          <a:ea typeface="EB Garamond"/>
                          <a:cs typeface="EB Garamond"/>
                          <a:sym typeface="EB Garamond"/>
                        </a:rPr>
                        <a:t>disruptive</a:t>
                      </a:r>
                      <a:r>
                        <a:rPr lang="en">
                          <a:latin typeface="EB Garamond"/>
                          <a:ea typeface="EB Garamond"/>
                          <a:cs typeface="EB Garamond"/>
                          <a:sym typeface="EB Garamond"/>
                        </a:rPr>
                        <a:t>,</a:t>
                      </a:r>
                      <a:r>
                        <a:rPr lang="en">
                          <a:latin typeface="EB Garamond"/>
                          <a:ea typeface="EB Garamond"/>
                          <a:cs typeface="EB Garamond"/>
                          <a:sym typeface="EB Garamond"/>
                        </a:rPr>
                        <a:t> and not comfortable</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It may be negative for the public </a:t>
                      </a:r>
                      <a:r>
                        <a:rPr lang="en">
                          <a:solidFill>
                            <a:srgbClr val="980000"/>
                          </a:solidFill>
                          <a:latin typeface="EB Garamond"/>
                          <a:ea typeface="EB Garamond"/>
                          <a:cs typeface="EB Garamond"/>
                          <a:sym typeface="EB Garamond"/>
                        </a:rPr>
                        <a:t>reputation</a:t>
                      </a:r>
                      <a:r>
                        <a:rPr lang="en">
                          <a:latin typeface="EB Garamond"/>
                          <a:ea typeface="EB Garamond"/>
                          <a:cs typeface="EB Garamond"/>
                          <a:sym typeface="EB Garamond"/>
                        </a:rPr>
                        <a:t> of a research 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The research agendas can be </a:t>
                      </a:r>
                      <a:r>
                        <a:rPr lang="en">
                          <a:solidFill>
                            <a:srgbClr val="980000"/>
                          </a:solidFill>
                          <a:latin typeface="EB Garamond"/>
                          <a:ea typeface="EB Garamond"/>
                          <a:cs typeface="EB Garamond"/>
                          <a:sym typeface="EB Garamond"/>
                        </a:rPr>
                        <a:t>distorted</a:t>
                      </a:r>
                      <a:r>
                        <a:rPr lang="en">
                          <a:latin typeface="EB Garamond"/>
                          <a:ea typeface="EB Garamond"/>
                          <a:cs typeface="EB Garamond"/>
                          <a:sym typeface="EB Garamond"/>
                        </a:rPr>
                        <a:t> and </a:t>
                      </a:r>
                      <a:r>
                        <a:rPr lang="en">
                          <a:solidFill>
                            <a:srgbClr val="980000"/>
                          </a:solidFill>
                          <a:latin typeface="EB Garamond"/>
                          <a:ea typeface="EB Garamond"/>
                          <a:cs typeface="EB Garamond"/>
                          <a:sym typeface="EB Garamond"/>
                        </a:rPr>
                        <a:t>manipulated</a:t>
                      </a:r>
                      <a:endParaRPr>
                        <a:solidFill>
                          <a:srgbClr val="980000"/>
                        </a:solidFill>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People follow the status quo and existing research agendas, choose low-hanging fruits and low-risk projects, </a:t>
                      </a:r>
                      <a:r>
                        <a:rPr lang="en">
                          <a:solidFill>
                            <a:srgbClr val="980000"/>
                          </a:solidFill>
                          <a:latin typeface="EB Garamond"/>
                          <a:ea typeface="EB Garamond"/>
                          <a:cs typeface="EB Garamond"/>
                          <a:sym typeface="EB Garamond"/>
                        </a:rPr>
                        <a:t>stagnation of scientific discovery</a:t>
                      </a:r>
                      <a:endParaRPr>
                        <a:solidFill>
                          <a:srgbClr val="980000"/>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Individual</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Research findings may be </a:t>
                      </a:r>
                      <a:r>
                        <a:rPr lang="en">
                          <a:solidFill>
                            <a:srgbClr val="980000"/>
                          </a:solidFill>
                          <a:latin typeface="EB Garamond"/>
                          <a:ea typeface="EB Garamond"/>
                          <a:cs typeface="EB Garamond"/>
                          <a:sym typeface="EB Garamond"/>
                        </a:rPr>
                        <a:t>marginalized</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Publications and career development may face more </a:t>
                      </a:r>
                      <a:r>
                        <a:rPr lang="en">
                          <a:solidFill>
                            <a:srgbClr val="980000"/>
                          </a:solidFill>
                          <a:latin typeface="EB Garamond"/>
                          <a:ea typeface="EB Garamond"/>
                          <a:cs typeface="EB Garamond"/>
                          <a:sym typeface="EB Garamond"/>
                        </a:rPr>
                        <a:t>resistance</a:t>
                      </a:r>
                      <a:endParaRPr>
                        <a:solidFill>
                          <a:srgbClr val="980000"/>
                        </a:solidFill>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solidFill>
                            <a:srgbClr val="980000"/>
                          </a:solidFill>
                          <a:latin typeface="EB Garamond"/>
                          <a:ea typeface="EB Garamond"/>
                          <a:cs typeface="EB Garamond"/>
                          <a:sym typeface="EB Garamond"/>
                        </a:rPr>
                        <a:t>Suppression</a:t>
                      </a:r>
                      <a:r>
                        <a:rPr lang="en">
                          <a:latin typeface="EB Garamond"/>
                          <a:ea typeface="EB Garamond"/>
                          <a:cs typeface="EB Garamond"/>
                          <a:sym typeface="EB Garamond"/>
                        </a:rPr>
                        <a:t> of one’s curiosity, deep doubts, and skepticism. Their accumulation may cause mental toll and lose sense of meaning</a:t>
                      </a:r>
                      <a:endParaRPr>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99" name="Google Shape;199;p28"/>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8"/>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8"/>
          <p:cNvSpPr/>
          <p:nvPr/>
        </p:nvSpPr>
        <p:spPr>
          <a:xfrm>
            <a:off x="5200675" y="1134800"/>
            <a:ext cx="3943200" cy="2977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07" name="Google Shape;207;p29"/>
          <p:cNvGraphicFramePr/>
          <p:nvPr/>
        </p:nvGraphicFramePr>
        <p:xfrm>
          <a:off x="430163" y="510850"/>
          <a:ext cx="3000000" cy="3000000"/>
        </p:xfrm>
        <a:graphic>
          <a:graphicData uri="http://schemas.openxmlformats.org/drawingml/2006/table">
            <a:tbl>
              <a:tblPr>
                <a:noFill/>
                <a:tableStyleId>{45F0FDEC-4109-495D-A0A9-503705336D16}</a:tableStyleId>
              </a:tblPr>
              <a:tblGrid>
                <a:gridCol w="1057550"/>
                <a:gridCol w="3613050"/>
                <a:gridCol w="3613050"/>
              </a:tblGrid>
              <a:tr h="381000">
                <a:tc>
                  <a:txBody>
                    <a:bodyPr/>
                    <a:lstStyle/>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latin typeface="EB Garamond"/>
                          <a:ea typeface="EB Garamond"/>
                          <a:cs typeface="EB Garamond"/>
                          <a:sym typeface="EB Garamond"/>
                        </a:rPr>
                        <a:t>Risks of asking deep “why” questions</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EB Garamond"/>
                          <a:ea typeface="EB Garamond"/>
                          <a:cs typeface="EB Garamond"/>
                          <a:sym typeface="EB Garamond"/>
                        </a:rPr>
                        <a:t>Risks of avoiding deep “why” questions</a:t>
                      </a:r>
                      <a:endParaRPr b="1">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Questioning and challenging the basis that underpins the status quo can be viewed as </a:t>
                      </a:r>
                      <a:r>
                        <a:rPr lang="en">
                          <a:solidFill>
                            <a:srgbClr val="980000"/>
                          </a:solidFill>
                          <a:latin typeface="EB Garamond"/>
                          <a:ea typeface="EB Garamond"/>
                          <a:cs typeface="EB Garamond"/>
                          <a:sym typeface="EB Garamond"/>
                        </a:rPr>
                        <a:t>negative</a:t>
                      </a:r>
                      <a:r>
                        <a:rPr lang="en">
                          <a:latin typeface="EB Garamond"/>
                          <a:ea typeface="EB Garamond"/>
                          <a:cs typeface="EB Garamond"/>
                          <a:sym typeface="EB Garamond"/>
                        </a:rPr>
                        <a:t>, </a:t>
                      </a:r>
                      <a:r>
                        <a:rPr lang="en">
                          <a:solidFill>
                            <a:srgbClr val="980000"/>
                          </a:solidFill>
                          <a:latin typeface="EB Garamond"/>
                          <a:ea typeface="EB Garamond"/>
                          <a:cs typeface="EB Garamond"/>
                          <a:sym typeface="EB Garamond"/>
                        </a:rPr>
                        <a:t>disruptive</a:t>
                      </a:r>
                      <a:r>
                        <a:rPr lang="en">
                          <a:latin typeface="EB Garamond"/>
                          <a:ea typeface="EB Garamond"/>
                          <a:cs typeface="EB Garamond"/>
                          <a:sym typeface="EB Garamond"/>
                        </a:rPr>
                        <a:t>, and not comfortable</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It may be negative for the public </a:t>
                      </a:r>
                      <a:r>
                        <a:rPr lang="en">
                          <a:solidFill>
                            <a:srgbClr val="980000"/>
                          </a:solidFill>
                          <a:latin typeface="EB Garamond"/>
                          <a:ea typeface="EB Garamond"/>
                          <a:cs typeface="EB Garamond"/>
                          <a:sym typeface="EB Garamond"/>
                        </a:rPr>
                        <a:t>reputation</a:t>
                      </a:r>
                      <a:r>
                        <a:rPr lang="en">
                          <a:latin typeface="EB Garamond"/>
                          <a:ea typeface="EB Garamond"/>
                          <a:cs typeface="EB Garamond"/>
                          <a:sym typeface="EB Garamond"/>
                        </a:rPr>
                        <a:t> of a research 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The research agendas can be </a:t>
                      </a:r>
                      <a:r>
                        <a:rPr lang="en">
                          <a:solidFill>
                            <a:srgbClr val="980000"/>
                          </a:solidFill>
                          <a:latin typeface="EB Garamond"/>
                          <a:ea typeface="EB Garamond"/>
                          <a:cs typeface="EB Garamond"/>
                          <a:sym typeface="EB Garamond"/>
                        </a:rPr>
                        <a:t>distorted</a:t>
                      </a:r>
                      <a:r>
                        <a:rPr lang="en">
                          <a:latin typeface="EB Garamond"/>
                          <a:ea typeface="EB Garamond"/>
                          <a:cs typeface="EB Garamond"/>
                          <a:sym typeface="EB Garamond"/>
                        </a:rPr>
                        <a:t> and </a:t>
                      </a:r>
                      <a:r>
                        <a:rPr lang="en">
                          <a:solidFill>
                            <a:srgbClr val="980000"/>
                          </a:solidFill>
                          <a:latin typeface="EB Garamond"/>
                          <a:ea typeface="EB Garamond"/>
                          <a:cs typeface="EB Garamond"/>
                          <a:sym typeface="EB Garamond"/>
                        </a:rPr>
                        <a:t>manipulated</a:t>
                      </a:r>
                      <a:endParaRPr>
                        <a:solidFill>
                          <a:srgbClr val="980000"/>
                        </a:solidFill>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People follow the status quo and existing research agendas, choose low-hanging fruits and low-risk projects, </a:t>
                      </a:r>
                      <a:r>
                        <a:rPr lang="en">
                          <a:solidFill>
                            <a:srgbClr val="980000"/>
                          </a:solidFill>
                          <a:latin typeface="EB Garamond"/>
                          <a:ea typeface="EB Garamond"/>
                          <a:cs typeface="EB Garamond"/>
                          <a:sym typeface="EB Garamond"/>
                        </a:rPr>
                        <a:t>stagnation of scientific discovery</a:t>
                      </a:r>
                      <a:endParaRPr>
                        <a:solidFill>
                          <a:srgbClr val="980000"/>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Individual</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Research findings may be </a:t>
                      </a:r>
                      <a:r>
                        <a:rPr lang="en">
                          <a:solidFill>
                            <a:srgbClr val="980000"/>
                          </a:solidFill>
                          <a:latin typeface="EB Garamond"/>
                          <a:ea typeface="EB Garamond"/>
                          <a:cs typeface="EB Garamond"/>
                          <a:sym typeface="EB Garamond"/>
                        </a:rPr>
                        <a:t>marginalized</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Publications and career development may face more </a:t>
                      </a:r>
                      <a:r>
                        <a:rPr lang="en">
                          <a:solidFill>
                            <a:srgbClr val="980000"/>
                          </a:solidFill>
                          <a:latin typeface="EB Garamond"/>
                          <a:ea typeface="EB Garamond"/>
                          <a:cs typeface="EB Garamond"/>
                          <a:sym typeface="EB Garamond"/>
                        </a:rPr>
                        <a:t>resistance</a:t>
                      </a:r>
                      <a:endParaRPr>
                        <a:solidFill>
                          <a:srgbClr val="980000"/>
                        </a:solidFill>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solidFill>
                            <a:srgbClr val="980000"/>
                          </a:solidFill>
                          <a:latin typeface="EB Garamond"/>
                          <a:ea typeface="EB Garamond"/>
                          <a:cs typeface="EB Garamond"/>
                          <a:sym typeface="EB Garamond"/>
                        </a:rPr>
                        <a:t>Suppression</a:t>
                      </a:r>
                      <a:r>
                        <a:rPr lang="en">
                          <a:latin typeface="EB Garamond"/>
                          <a:ea typeface="EB Garamond"/>
                          <a:cs typeface="EB Garamond"/>
                          <a:sym typeface="EB Garamond"/>
                        </a:rPr>
                        <a:t> of one’s curiosity, deep doubts, and skepticism. Their accumulation may cause mental toll and lose sense of meaning</a:t>
                      </a:r>
                      <a:endParaRPr>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208" name="Google Shape;208;p29"/>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9"/>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0"/>
          <p:cNvSpPr/>
          <p:nvPr/>
        </p:nvSpPr>
        <p:spPr>
          <a:xfrm>
            <a:off x="1457035" y="541530"/>
            <a:ext cx="3244800" cy="362700"/>
          </a:xfrm>
          <a:prstGeom prst="roundRect">
            <a:avLst>
              <a:gd fmla="val 16667"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215" name="Google Shape;215;p30"/>
          <p:cNvSpPr/>
          <p:nvPr/>
        </p:nvSpPr>
        <p:spPr>
          <a:xfrm>
            <a:off x="5469025" y="541530"/>
            <a:ext cx="3244800" cy="362700"/>
          </a:xfrm>
          <a:prstGeom prst="roundRect">
            <a:avLst>
              <a:gd fmla="val 16667" name="adj"/>
            </a:avLst>
          </a:prstGeom>
          <a:noFill/>
          <a:ln cap="flat" cmpd="sng" w="9525">
            <a:solidFill>
              <a:srgbClr val="98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216" name="Google Shape;216;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17" name="Google Shape;217;p30"/>
          <p:cNvGraphicFramePr/>
          <p:nvPr/>
        </p:nvGraphicFramePr>
        <p:xfrm>
          <a:off x="430163" y="510850"/>
          <a:ext cx="3000000" cy="3000000"/>
        </p:xfrm>
        <a:graphic>
          <a:graphicData uri="http://schemas.openxmlformats.org/drawingml/2006/table">
            <a:tbl>
              <a:tblPr>
                <a:noFill/>
                <a:tableStyleId>{45F0FDEC-4109-495D-A0A9-503705336D16}</a:tableStyleId>
              </a:tblPr>
              <a:tblGrid>
                <a:gridCol w="1057550"/>
                <a:gridCol w="3613050"/>
                <a:gridCol w="3613050"/>
              </a:tblGrid>
              <a:tr h="381000">
                <a:tc>
                  <a:txBody>
                    <a:bodyPr/>
                    <a:lstStyle/>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latin typeface="EB Garamond"/>
                          <a:ea typeface="EB Garamond"/>
                          <a:cs typeface="EB Garamond"/>
                          <a:sym typeface="EB Garamond"/>
                        </a:rPr>
                        <a:t>Tend to encourage</a:t>
                      </a:r>
                      <a:r>
                        <a:rPr b="1" lang="en">
                          <a:latin typeface="EB Garamond"/>
                          <a:ea typeface="EB Garamond"/>
                          <a:cs typeface="EB Garamond"/>
                          <a:sym typeface="EB Garamond"/>
                        </a:rPr>
                        <a:t> deep “why” questions</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dk1"/>
                          </a:solidFill>
                          <a:latin typeface="EB Garamond"/>
                          <a:ea typeface="EB Garamond"/>
                          <a:cs typeface="EB Garamond"/>
                          <a:sym typeface="EB Garamond"/>
                        </a:rPr>
                        <a:t>            Tend to</a:t>
                      </a:r>
                      <a:r>
                        <a:rPr b="1" lang="en">
                          <a:solidFill>
                            <a:schemeClr val="dk1"/>
                          </a:solidFill>
                          <a:latin typeface="EB Garamond"/>
                          <a:ea typeface="EB Garamond"/>
                          <a:cs typeface="EB Garamond"/>
                          <a:sym typeface="EB Garamond"/>
                        </a:rPr>
                        <a:t> </a:t>
                      </a:r>
                      <a:r>
                        <a:rPr b="1" lang="en">
                          <a:solidFill>
                            <a:schemeClr val="dk1"/>
                          </a:solidFill>
                          <a:latin typeface="EB Garamond"/>
                          <a:ea typeface="EB Garamond"/>
                          <a:cs typeface="EB Garamond"/>
                          <a:sym typeface="EB Garamond"/>
                        </a:rPr>
                        <a:t>avoid</a:t>
                      </a:r>
                      <a:r>
                        <a:rPr b="1" lang="en">
                          <a:solidFill>
                            <a:schemeClr val="dk1"/>
                          </a:solidFill>
                          <a:latin typeface="EB Garamond"/>
                          <a:ea typeface="EB Garamond"/>
                          <a:cs typeface="EB Garamond"/>
                          <a:sym typeface="EB Garamond"/>
                        </a:rPr>
                        <a:t> deep “why” questions</a:t>
                      </a:r>
                      <a:endParaRPr b="1">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Individual</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45720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457200" rtl="0" algn="l">
                        <a:spcBef>
                          <a:spcPts val="0"/>
                        </a:spcBef>
                        <a:spcAft>
                          <a:spcPts val="0"/>
                        </a:spcAft>
                        <a:buNone/>
                      </a:pPr>
                      <a:r>
                        <a:t/>
                      </a:r>
                      <a:endParaRPr>
                        <a:solidFill>
                          <a:srgbClr val="980000"/>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980000"/>
                        </a:solidFill>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218" name="Google Shape;218;p30"/>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Group discussion G1</a:t>
            </a:r>
            <a:endParaRPr/>
          </a:p>
        </p:txBody>
      </p:sp>
      <p:sp>
        <p:nvSpPr>
          <p:cNvPr id="219" name="Google Shape;219;p30"/>
          <p:cNvSpPr txBox="1"/>
          <p:nvPr/>
        </p:nvSpPr>
        <p:spPr>
          <a:xfrm>
            <a:off x="1650615" y="2395728"/>
            <a:ext cx="7036200" cy="42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EB Garamond"/>
                <a:ea typeface="EB Garamond"/>
                <a:cs typeface="EB Garamond"/>
                <a:sym typeface="EB Garamond"/>
              </a:rPr>
              <a:t>G1.2. Based on your current understanding of your research field, </a:t>
            </a:r>
            <a:endParaRPr sz="1900">
              <a:latin typeface="EB Garamond"/>
              <a:ea typeface="EB Garamond"/>
              <a:cs typeface="EB Garamond"/>
              <a:sym typeface="EB Garamond"/>
            </a:endParaRPr>
          </a:p>
          <a:p>
            <a:pPr indent="0" lvl="0" marL="0" rtl="0" algn="l">
              <a:spcBef>
                <a:spcPts val="0"/>
              </a:spcBef>
              <a:spcAft>
                <a:spcPts val="0"/>
              </a:spcAft>
              <a:buNone/>
            </a:pPr>
            <a:r>
              <a:rPr lang="en" sz="1900">
                <a:latin typeface="EB Garamond"/>
                <a:ea typeface="EB Garamond"/>
                <a:cs typeface="EB Garamond"/>
                <a:sym typeface="EB Garamond"/>
              </a:rPr>
              <a:t>which side do you think your field tends to lean into?</a:t>
            </a:r>
            <a:endParaRPr sz="1900">
              <a:latin typeface="EB Garamond"/>
              <a:ea typeface="EB Garamond"/>
              <a:cs typeface="EB Garamond"/>
              <a:sym typeface="EB Garamond"/>
            </a:endParaRPr>
          </a:p>
        </p:txBody>
      </p:sp>
      <p:sp>
        <p:nvSpPr>
          <p:cNvPr id="220" name="Google Shape;220;p30"/>
          <p:cNvSpPr txBox="1"/>
          <p:nvPr/>
        </p:nvSpPr>
        <p:spPr>
          <a:xfrm>
            <a:off x="1650615" y="1124712"/>
            <a:ext cx="7036200" cy="42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EB Garamond"/>
                <a:ea typeface="EB Garamond"/>
                <a:cs typeface="EB Garamond"/>
                <a:sym typeface="EB Garamond"/>
              </a:rPr>
              <a:t>G1.1. </a:t>
            </a:r>
            <a:r>
              <a:rPr lang="en" sz="1900">
                <a:latin typeface="EB Garamond"/>
                <a:ea typeface="EB Garamond"/>
                <a:cs typeface="EB Garamond"/>
                <a:sym typeface="EB Garamond"/>
              </a:rPr>
              <a:t>Personally, which side do you think you tend to lean into?</a:t>
            </a:r>
            <a:endParaRPr sz="1900">
              <a:latin typeface="EB Garamond"/>
              <a:ea typeface="EB Garamond"/>
              <a:cs typeface="EB Garamond"/>
              <a:sym typeface="EB Garamond"/>
            </a:endParaRPr>
          </a:p>
        </p:txBody>
      </p:sp>
      <p:sp>
        <p:nvSpPr>
          <p:cNvPr id="221" name="Google Shape;221;p30"/>
          <p:cNvSpPr txBox="1"/>
          <p:nvPr/>
        </p:nvSpPr>
        <p:spPr>
          <a:xfrm>
            <a:off x="1650615" y="3762811"/>
            <a:ext cx="7036200" cy="42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latin typeface="EB Garamond"/>
                <a:ea typeface="EB Garamond"/>
                <a:cs typeface="EB Garamond"/>
                <a:sym typeface="EB Garamond"/>
              </a:rPr>
              <a:t>G1.3. If there is a mismatch between the community- and individual-level tendency, would that be a </a:t>
            </a:r>
            <a:r>
              <a:rPr lang="en" sz="1900">
                <a:latin typeface="EB Garamond"/>
                <a:ea typeface="EB Garamond"/>
                <a:cs typeface="EB Garamond"/>
                <a:sym typeface="EB Garamond"/>
              </a:rPr>
              <a:t>problem? And if so, </a:t>
            </a:r>
            <a:r>
              <a:rPr lang="en" sz="1900">
                <a:latin typeface="EB Garamond"/>
                <a:ea typeface="EB Garamond"/>
                <a:cs typeface="EB Garamond"/>
                <a:sym typeface="EB Garamond"/>
              </a:rPr>
              <a:t>what ways can you think of to mitigate the mismatch?</a:t>
            </a:r>
            <a:endParaRPr sz="1900">
              <a:latin typeface="EB Garamond"/>
              <a:ea typeface="EB Garamond"/>
              <a:cs typeface="EB Garamond"/>
              <a:sym typeface="EB Garamond"/>
            </a:endParaRPr>
          </a:p>
        </p:txBody>
      </p:sp>
      <p:sp>
        <p:nvSpPr>
          <p:cNvPr id="222" name="Google Shape;222;p30"/>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0"/>
          <p:cNvSpPr txBox="1"/>
          <p:nvPr/>
        </p:nvSpPr>
        <p:spPr>
          <a:xfrm>
            <a:off x="420525" y="2444475"/>
            <a:ext cx="122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EB Garamond"/>
                <a:ea typeface="EB Garamond"/>
                <a:cs typeface="EB Garamond"/>
                <a:sym typeface="EB Garamond"/>
              </a:rPr>
              <a:t>Community</a:t>
            </a:r>
            <a:endParaRPr>
              <a:solidFill>
                <a:schemeClr val="dk1"/>
              </a:solidFill>
              <a:latin typeface="EB Garamond"/>
              <a:ea typeface="EB Garamond"/>
              <a:cs typeface="EB Garamond"/>
              <a:sym typeface="EB Garamo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29" name="Google Shape;229;p31"/>
          <p:cNvGraphicFramePr/>
          <p:nvPr/>
        </p:nvGraphicFramePr>
        <p:xfrm>
          <a:off x="430163" y="510850"/>
          <a:ext cx="3000000" cy="3000000"/>
        </p:xfrm>
        <a:graphic>
          <a:graphicData uri="http://schemas.openxmlformats.org/drawingml/2006/table">
            <a:tbl>
              <a:tblPr>
                <a:noFill/>
                <a:tableStyleId>{45F0FDEC-4109-495D-A0A9-503705336D16}</a:tableStyleId>
              </a:tblPr>
              <a:tblGrid>
                <a:gridCol w="1057550"/>
                <a:gridCol w="3613050"/>
                <a:gridCol w="3613050"/>
              </a:tblGrid>
              <a:tr h="381000">
                <a:tc>
                  <a:txBody>
                    <a:bodyPr/>
                    <a:lstStyle/>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latin typeface="EB Garamond"/>
                          <a:ea typeface="EB Garamond"/>
                          <a:cs typeface="EB Garamond"/>
                          <a:sym typeface="EB Garamond"/>
                        </a:rPr>
                        <a:t>Risks of a</a:t>
                      </a:r>
                      <a:r>
                        <a:rPr b="1" lang="en">
                          <a:latin typeface="EB Garamond"/>
                          <a:ea typeface="EB Garamond"/>
                          <a:cs typeface="EB Garamond"/>
                          <a:sym typeface="EB Garamond"/>
                        </a:rPr>
                        <a:t>sking deep “why” questions</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dk1"/>
                          </a:solidFill>
                          <a:latin typeface="EB Garamond"/>
                          <a:ea typeface="EB Garamond"/>
                          <a:cs typeface="EB Garamond"/>
                          <a:sym typeface="EB Garamond"/>
                        </a:rPr>
                        <a:t>Benefits</a:t>
                      </a:r>
                      <a:r>
                        <a:rPr b="1" lang="en">
                          <a:solidFill>
                            <a:schemeClr val="dk1"/>
                          </a:solidFill>
                          <a:latin typeface="EB Garamond"/>
                          <a:ea typeface="EB Garamond"/>
                          <a:cs typeface="EB Garamond"/>
                          <a:sym typeface="EB Garamond"/>
                        </a:rPr>
                        <a:t> of asking</a:t>
                      </a:r>
                      <a:r>
                        <a:rPr b="1" lang="en">
                          <a:solidFill>
                            <a:schemeClr val="dk1"/>
                          </a:solidFill>
                          <a:latin typeface="EB Garamond"/>
                          <a:ea typeface="EB Garamond"/>
                          <a:cs typeface="EB Garamond"/>
                          <a:sym typeface="EB Garamond"/>
                        </a:rPr>
                        <a:t> deep “why” questions</a:t>
                      </a:r>
                      <a:endParaRPr b="1">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Questioning and challenging the basis that underpins the status quo can be viewed as negative, disruptive, and not comfortable</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It may be negative for the public reputation of a research 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Mitigating t</a:t>
                      </a:r>
                      <a:r>
                        <a:rPr lang="en">
                          <a:solidFill>
                            <a:schemeClr val="dk1"/>
                          </a:solidFill>
                          <a:latin typeface="EB Garamond"/>
                          <a:ea typeface="EB Garamond"/>
                          <a:cs typeface="EB Garamond"/>
                          <a:sym typeface="EB Garamond"/>
                        </a:rPr>
                        <a:t>he research agendas being distorted and manipulated</a:t>
                      </a:r>
                      <a:endParaRPr>
                        <a:solidFill>
                          <a:schemeClr val="dk1"/>
                        </a:solidFill>
                        <a:latin typeface="EB Garamond"/>
                        <a:ea typeface="EB Garamond"/>
                        <a:cs typeface="EB Garamond"/>
                        <a:sym typeface="EB Garamond"/>
                      </a:endParaRPr>
                    </a:p>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Keeping intellectual skepticism and questioning the status quo are the essence of science and research</a:t>
                      </a:r>
                      <a:endParaRPr>
                        <a:solidFill>
                          <a:schemeClr val="dk1"/>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Individual</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Research findings may be </a:t>
                      </a:r>
                      <a:r>
                        <a:rPr lang="en">
                          <a:latin typeface="EB Garamond"/>
                          <a:ea typeface="EB Garamond"/>
                          <a:cs typeface="EB Garamond"/>
                          <a:sym typeface="EB Garamond"/>
                        </a:rPr>
                        <a:t>marginalized </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Publications and career development may face more resistance</a:t>
                      </a:r>
                      <a:endParaRPr>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Being authentic to one’s curiosity, deep doubts, and skepticism</a:t>
                      </a:r>
                      <a:endParaRPr>
                        <a:solidFill>
                          <a:schemeClr val="dk1"/>
                        </a:solidFill>
                        <a:latin typeface="EB Garamond"/>
                        <a:ea typeface="EB Garamond"/>
                        <a:cs typeface="EB Garamond"/>
                        <a:sym typeface="EB Garamond"/>
                      </a:endParaRPr>
                    </a:p>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Gain a sense of meaning</a:t>
                      </a:r>
                      <a:endParaRPr>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solidFill>
                          <a:schemeClr val="dk1"/>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230" name="Google Shape;230;p31"/>
          <p:cNvSpPr/>
          <p:nvPr/>
        </p:nvSpPr>
        <p:spPr>
          <a:xfrm>
            <a:off x="1948200" y="4052900"/>
            <a:ext cx="1897500" cy="435300"/>
          </a:xfrm>
          <a:prstGeom prst="roundRect">
            <a:avLst>
              <a:gd fmla="val 16667" name="adj"/>
            </a:avLst>
          </a:prstGeom>
          <a:solidFill>
            <a:srgbClr val="E6B8AF"/>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a:ea typeface="EB Garamond"/>
                <a:cs typeface="EB Garamond"/>
                <a:sym typeface="EB Garamond"/>
              </a:rPr>
              <a:t>Short term risks</a:t>
            </a:r>
            <a:endParaRPr>
              <a:latin typeface="EB Garamond"/>
              <a:ea typeface="EB Garamond"/>
              <a:cs typeface="EB Garamond"/>
              <a:sym typeface="EB Garamond"/>
            </a:endParaRPr>
          </a:p>
        </p:txBody>
      </p:sp>
      <p:sp>
        <p:nvSpPr>
          <p:cNvPr id="231" name="Google Shape;231;p31"/>
          <p:cNvSpPr/>
          <p:nvPr/>
        </p:nvSpPr>
        <p:spPr>
          <a:xfrm>
            <a:off x="5629275" y="4052900"/>
            <a:ext cx="1897500" cy="435300"/>
          </a:xfrm>
          <a:prstGeom prst="roundRect">
            <a:avLst>
              <a:gd fmla="val 16667" name="adj"/>
            </a:avLst>
          </a:prstGeom>
          <a:solidFill>
            <a:srgbClr val="D9EAD3"/>
          </a:solid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a:ea typeface="EB Garamond"/>
                <a:cs typeface="EB Garamond"/>
                <a:sym typeface="EB Garamond"/>
              </a:rPr>
              <a:t>Long</a:t>
            </a:r>
            <a:r>
              <a:rPr lang="en">
                <a:latin typeface="EB Garamond"/>
                <a:ea typeface="EB Garamond"/>
                <a:cs typeface="EB Garamond"/>
                <a:sym typeface="EB Garamond"/>
              </a:rPr>
              <a:t> term benefits</a:t>
            </a:r>
            <a:endParaRPr>
              <a:latin typeface="EB Garamond"/>
              <a:ea typeface="EB Garamond"/>
              <a:cs typeface="EB Garamond"/>
              <a:sym typeface="EB Garamond"/>
            </a:endParaRPr>
          </a:p>
        </p:txBody>
      </p:sp>
      <p:sp>
        <p:nvSpPr>
          <p:cNvPr id="232" name="Google Shape;232;p31"/>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1"/>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1. Explainable AI research</a:t>
            </a:r>
            <a:endParaRPr/>
          </a:p>
        </p:txBody>
      </p:sp>
      <p:sp>
        <p:nvSpPr>
          <p:cNvPr id="239" name="Google Shape;239;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40" name="Google Shape;240;p32"/>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Can the answers to the “why” question really be justified?</a:t>
            </a:r>
            <a:endParaRPr/>
          </a:p>
        </p:txBody>
      </p:sp>
      <p:sp>
        <p:nvSpPr>
          <p:cNvPr id="241" name="Google Shape;241;p32"/>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[1] Towards A Rigorous Science of Interpretable Machine Learning</a:t>
            </a:r>
            <a:endParaRPr/>
          </a:p>
          <a:p>
            <a:pPr indent="0" lvl="0" marL="0" rtl="0" algn="l">
              <a:spcBef>
                <a:spcPts val="0"/>
              </a:spcBef>
              <a:spcAft>
                <a:spcPts val="0"/>
              </a:spcAft>
              <a:buNone/>
            </a:pPr>
            <a:r>
              <a:t/>
            </a:r>
            <a:endParaRPr/>
          </a:p>
        </p:txBody>
      </p:sp>
      <p:sp>
        <p:nvSpPr>
          <p:cNvPr id="242" name="Google Shape;242;p32"/>
          <p:cNvSpPr txBox="1"/>
          <p:nvPr>
            <p:ph idx="1" type="body"/>
          </p:nvPr>
        </p:nvSpPr>
        <p:spPr>
          <a:xfrm>
            <a:off x="311700" y="1044875"/>
            <a:ext cx="5285700" cy="3524100"/>
          </a:xfrm>
          <a:prstGeom prst="rect">
            <a:avLst/>
          </a:prstGeom>
        </p:spPr>
        <p:txBody>
          <a:bodyPr anchorCtr="0" anchor="t" bIns="91425" lIns="91425" spcFirstLastPara="1" rIns="91425" wrap="square" tIns="91425">
            <a:normAutofit fontScale="55000" lnSpcReduction="20000"/>
          </a:bodyPr>
          <a:lstStyle/>
          <a:p>
            <a:pPr indent="0" lvl="0" marL="0" rtl="0" algn="l">
              <a:lnSpc>
                <a:spcPct val="100000"/>
              </a:lnSpc>
              <a:spcBef>
                <a:spcPts val="0"/>
              </a:spcBef>
              <a:spcAft>
                <a:spcPts val="0"/>
              </a:spcAft>
              <a:buNone/>
            </a:pPr>
            <a:r>
              <a:rPr lang="en" sz="2732"/>
              <a:t>Why do people conduct research in explainable AI?</a:t>
            </a:r>
            <a:endParaRPr sz="2732"/>
          </a:p>
          <a:p>
            <a:pPr indent="-336701" lvl="0" marL="457200" rtl="0" algn="l">
              <a:lnSpc>
                <a:spcPct val="100000"/>
              </a:lnSpc>
              <a:spcBef>
                <a:spcPts val="1000"/>
              </a:spcBef>
              <a:spcAft>
                <a:spcPts val="0"/>
              </a:spcAft>
              <a:buSzPct val="100000"/>
              <a:buChar char="●"/>
            </a:pPr>
            <a:r>
              <a:rPr lang="en" sz="3095"/>
              <a:t>By explaining AI predictions in human understandable ways</a:t>
            </a:r>
            <a:r>
              <a:rPr baseline="30000" lang="en" sz="3095"/>
              <a:t>[1]</a:t>
            </a:r>
            <a:r>
              <a:rPr lang="en" sz="3095"/>
              <a:t>, we can </a:t>
            </a:r>
            <a:r>
              <a:rPr lang="en" sz="3095">
                <a:solidFill>
                  <a:srgbClr val="980000"/>
                </a:solidFill>
              </a:rPr>
              <a:t>enhance users’ trust</a:t>
            </a:r>
            <a:r>
              <a:rPr lang="en" sz="3095"/>
              <a:t> in the AI system</a:t>
            </a:r>
            <a:endParaRPr sz="3095"/>
          </a:p>
          <a:p>
            <a:pPr indent="-133096" lvl="1" marL="502920" rtl="0" algn="l">
              <a:lnSpc>
                <a:spcPct val="100000"/>
              </a:lnSpc>
              <a:spcBef>
                <a:spcPts val="1000"/>
              </a:spcBef>
              <a:spcAft>
                <a:spcPts val="0"/>
              </a:spcAft>
              <a:buClr>
                <a:srgbClr val="FFFFFF"/>
              </a:buClr>
              <a:buSzPct val="100000"/>
              <a:buChar char="○"/>
            </a:pPr>
            <a:r>
              <a:rPr lang="en" sz="2502">
                <a:solidFill>
                  <a:srgbClr val="FFFFFF"/>
                </a:solidFill>
              </a:rPr>
              <a:t>How to define trust? Why providing explanations can enhance users’ trust?</a:t>
            </a:r>
            <a:endParaRPr sz="2502">
              <a:solidFill>
                <a:srgbClr val="FFFFFF"/>
              </a:solidFill>
            </a:endParaRPr>
          </a:p>
          <a:p>
            <a:pPr indent="-133096" lvl="1" marL="502920" rtl="0" algn="l">
              <a:lnSpc>
                <a:spcPct val="100000"/>
              </a:lnSpc>
              <a:spcBef>
                <a:spcPts val="1000"/>
              </a:spcBef>
              <a:spcAft>
                <a:spcPts val="0"/>
              </a:spcAft>
              <a:buClr>
                <a:srgbClr val="FFFFFF"/>
              </a:buClr>
              <a:buSzPct val="100000"/>
              <a:buChar char="○"/>
            </a:pPr>
            <a:r>
              <a:rPr lang="en" sz="2502">
                <a:solidFill>
                  <a:srgbClr val="FFFFFF"/>
                </a:solidFill>
              </a:rPr>
              <a:t>Why we need to enhance users’ trust?</a:t>
            </a:r>
            <a:endParaRPr sz="2502">
              <a:solidFill>
                <a:srgbClr val="FFFFFF"/>
              </a:solidFill>
            </a:endParaRPr>
          </a:p>
          <a:p>
            <a:pPr indent="-133096" lvl="1" marL="502920" rtl="0" algn="l">
              <a:lnSpc>
                <a:spcPct val="100000"/>
              </a:lnSpc>
              <a:spcBef>
                <a:spcPts val="1000"/>
              </a:spcBef>
              <a:spcAft>
                <a:spcPts val="0"/>
              </a:spcAft>
              <a:buClr>
                <a:srgbClr val="FFFFFF"/>
              </a:buClr>
              <a:buSzPct val="100000"/>
              <a:buChar char="○"/>
            </a:pPr>
            <a:r>
              <a:rPr lang="en" sz="2502">
                <a:solidFill>
                  <a:srgbClr val="FFFFFF"/>
                </a:solidFill>
              </a:rPr>
              <a:t>Who are “we”?</a:t>
            </a:r>
            <a:endParaRPr sz="2502">
              <a:solidFill>
                <a:srgbClr val="FFFFFF"/>
              </a:solidFill>
            </a:endParaRPr>
          </a:p>
          <a:p>
            <a:pPr indent="-133096" lvl="1" marL="502920" rtl="0" algn="l">
              <a:lnSpc>
                <a:spcPct val="100000"/>
              </a:lnSpc>
              <a:spcBef>
                <a:spcPts val="1000"/>
              </a:spcBef>
              <a:spcAft>
                <a:spcPts val="0"/>
              </a:spcAft>
              <a:buClr>
                <a:srgbClr val="FFFFFF"/>
              </a:buClr>
              <a:buSzPct val="100000"/>
              <a:buChar char="○"/>
            </a:pPr>
            <a:r>
              <a:rPr lang="en" sz="2502">
                <a:solidFill>
                  <a:srgbClr val="FFFFFF"/>
                </a:solidFill>
              </a:rPr>
              <a:t>Enhance users’s trust, for whom? For which purposes?</a:t>
            </a:r>
            <a:endParaRPr sz="2502">
              <a:solidFill>
                <a:srgbClr val="FFFFFF"/>
              </a:solidFill>
            </a:endParaRPr>
          </a:p>
          <a:p>
            <a:pPr indent="-133096" lvl="1" marL="502920" rtl="0" algn="l">
              <a:lnSpc>
                <a:spcPct val="100000"/>
              </a:lnSpc>
              <a:spcBef>
                <a:spcPts val="1000"/>
              </a:spcBef>
              <a:spcAft>
                <a:spcPts val="0"/>
              </a:spcAft>
              <a:buClr>
                <a:srgbClr val="FFFFFF"/>
              </a:buClr>
              <a:buSzPct val="100000"/>
              <a:buChar char="○"/>
            </a:pPr>
            <a:r>
              <a:rPr lang="en" sz="2502">
                <a:solidFill>
                  <a:srgbClr val="FFFFFF"/>
                </a:solidFill>
              </a:rPr>
              <a:t>Can users really benefit from “enhancing users’ trust”?</a:t>
            </a:r>
            <a:endParaRPr sz="2502">
              <a:solidFill>
                <a:srgbClr val="FFFFFF"/>
              </a:solidFill>
            </a:endParaRPr>
          </a:p>
          <a:p>
            <a:pPr indent="-133096" lvl="1" marL="502920" rtl="0" algn="l">
              <a:lnSpc>
                <a:spcPct val="100000"/>
              </a:lnSpc>
              <a:spcBef>
                <a:spcPts val="1000"/>
              </a:spcBef>
              <a:spcAft>
                <a:spcPts val="0"/>
              </a:spcAft>
              <a:buClr>
                <a:srgbClr val="FFFFFF"/>
              </a:buClr>
              <a:buSzPct val="100000"/>
              <a:buChar char="○"/>
            </a:pPr>
            <a:r>
              <a:rPr lang="en" sz="2502">
                <a:solidFill>
                  <a:srgbClr val="FFFFFF"/>
                </a:solidFill>
              </a:rPr>
              <a:t>Does it assume a paternalistic relationship, where techniques/technical people are epistemically superior to users, and users just need to trust us and our techniques?</a:t>
            </a:r>
            <a:endParaRPr sz="2502">
              <a:solidFill>
                <a:srgbClr val="FFFFFF"/>
              </a:solidFill>
            </a:endParaRPr>
          </a:p>
          <a:p>
            <a:pPr indent="-133096" lvl="1" marL="502920" rtl="0" algn="l">
              <a:lnSpc>
                <a:spcPct val="100000"/>
              </a:lnSpc>
              <a:spcBef>
                <a:spcPts val="1000"/>
              </a:spcBef>
              <a:spcAft>
                <a:spcPts val="1000"/>
              </a:spcAft>
              <a:buClr>
                <a:srgbClr val="FFFFFF"/>
              </a:buClr>
              <a:buSzPct val="100000"/>
              <a:buChar char="○"/>
            </a:pPr>
            <a:r>
              <a:rPr lang="en" sz="2502">
                <a:solidFill>
                  <a:srgbClr val="FFFFFF"/>
                </a:solidFill>
              </a:rPr>
              <a:t>Why bear the consequences when trust is violated?</a:t>
            </a:r>
            <a:endParaRPr sz="2502">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1. Explainable AI research</a:t>
            </a:r>
            <a:endParaRPr/>
          </a:p>
        </p:txBody>
      </p:sp>
      <p:sp>
        <p:nvSpPr>
          <p:cNvPr id="248" name="Google Shape;248;p33"/>
          <p:cNvSpPr txBox="1"/>
          <p:nvPr>
            <p:ph idx="1" type="body"/>
          </p:nvPr>
        </p:nvSpPr>
        <p:spPr>
          <a:xfrm>
            <a:off x="311700" y="1044875"/>
            <a:ext cx="5285700" cy="3524100"/>
          </a:xfrm>
          <a:prstGeom prst="rect">
            <a:avLst/>
          </a:prstGeom>
        </p:spPr>
        <p:txBody>
          <a:bodyPr anchorCtr="0" anchor="t" bIns="91425" lIns="91425" spcFirstLastPara="1" rIns="91425" wrap="square" tIns="91425">
            <a:normAutofit fontScale="55000" lnSpcReduction="20000"/>
          </a:bodyPr>
          <a:lstStyle/>
          <a:p>
            <a:pPr indent="0" lvl="0" marL="0" rtl="0" algn="l">
              <a:lnSpc>
                <a:spcPct val="100000"/>
              </a:lnSpc>
              <a:spcBef>
                <a:spcPts val="0"/>
              </a:spcBef>
              <a:spcAft>
                <a:spcPts val="0"/>
              </a:spcAft>
              <a:buNone/>
            </a:pPr>
            <a:r>
              <a:rPr lang="en" sz="2732"/>
              <a:t>Why do </a:t>
            </a:r>
            <a:r>
              <a:rPr lang="en" sz="2732"/>
              <a:t>people </a:t>
            </a:r>
            <a:r>
              <a:rPr lang="en" sz="2732"/>
              <a:t>conduct research in explainable AI?</a:t>
            </a:r>
            <a:endParaRPr sz="2732"/>
          </a:p>
          <a:p>
            <a:pPr indent="-336701" lvl="0" marL="457200" rtl="0" algn="l">
              <a:lnSpc>
                <a:spcPct val="100000"/>
              </a:lnSpc>
              <a:spcBef>
                <a:spcPts val="1000"/>
              </a:spcBef>
              <a:spcAft>
                <a:spcPts val="0"/>
              </a:spcAft>
              <a:buSzPct val="100000"/>
              <a:buChar char="●"/>
            </a:pPr>
            <a:r>
              <a:rPr lang="en" sz="3095"/>
              <a:t>By explaining AI predictions in human understandable ways</a:t>
            </a:r>
            <a:r>
              <a:rPr baseline="30000" lang="en" sz="3095"/>
              <a:t>[1]</a:t>
            </a:r>
            <a:r>
              <a:rPr lang="en" sz="3095"/>
              <a:t>, we can </a:t>
            </a:r>
            <a:r>
              <a:rPr lang="en" sz="3095">
                <a:solidFill>
                  <a:srgbClr val="980000"/>
                </a:solidFill>
              </a:rPr>
              <a:t>enhance users’ trust</a:t>
            </a:r>
            <a:r>
              <a:rPr lang="en" sz="3095"/>
              <a:t> in the AI system</a:t>
            </a:r>
            <a:endParaRPr sz="3095"/>
          </a:p>
          <a:p>
            <a:pPr indent="-133096" lvl="1" marL="502920" rtl="0" algn="l">
              <a:lnSpc>
                <a:spcPct val="100000"/>
              </a:lnSpc>
              <a:spcBef>
                <a:spcPts val="1000"/>
              </a:spcBef>
              <a:spcAft>
                <a:spcPts val="0"/>
              </a:spcAft>
              <a:buClr>
                <a:srgbClr val="FFFFFF"/>
              </a:buClr>
              <a:buSzPct val="100000"/>
              <a:buChar char="○"/>
            </a:pPr>
            <a:r>
              <a:rPr lang="en" sz="2502">
                <a:solidFill>
                  <a:srgbClr val="FFFFFF"/>
                </a:solidFill>
              </a:rPr>
              <a:t>How to define trust? Why providing explanations can enhance users’ trust?</a:t>
            </a:r>
            <a:endParaRPr sz="2502">
              <a:solidFill>
                <a:srgbClr val="FFFFFF"/>
              </a:solidFill>
            </a:endParaRPr>
          </a:p>
          <a:p>
            <a:pPr indent="-133096" lvl="1" marL="502920" rtl="0" algn="l">
              <a:lnSpc>
                <a:spcPct val="100000"/>
              </a:lnSpc>
              <a:spcBef>
                <a:spcPts val="1000"/>
              </a:spcBef>
              <a:spcAft>
                <a:spcPts val="0"/>
              </a:spcAft>
              <a:buClr>
                <a:srgbClr val="FFFFFF"/>
              </a:buClr>
              <a:buSzPct val="100000"/>
              <a:buChar char="○"/>
            </a:pPr>
            <a:r>
              <a:rPr lang="en" sz="2502">
                <a:solidFill>
                  <a:srgbClr val="FFFFFF"/>
                </a:solidFill>
              </a:rPr>
              <a:t>Why we need to enhance users’ trust?</a:t>
            </a:r>
            <a:endParaRPr sz="2502">
              <a:solidFill>
                <a:srgbClr val="FFFFFF"/>
              </a:solidFill>
            </a:endParaRPr>
          </a:p>
          <a:p>
            <a:pPr indent="-133096" lvl="1" marL="502920" rtl="0" algn="l">
              <a:lnSpc>
                <a:spcPct val="100000"/>
              </a:lnSpc>
              <a:spcBef>
                <a:spcPts val="1000"/>
              </a:spcBef>
              <a:spcAft>
                <a:spcPts val="0"/>
              </a:spcAft>
              <a:buClr>
                <a:srgbClr val="FFFFFF"/>
              </a:buClr>
              <a:buSzPct val="100000"/>
              <a:buChar char="○"/>
            </a:pPr>
            <a:r>
              <a:rPr lang="en" sz="2502">
                <a:solidFill>
                  <a:srgbClr val="FFFFFF"/>
                </a:solidFill>
              </a:rPr>
              <a:t>Who are “we”?</a:t>
            </a:r>
            <a:endParaRPr sz="2502">
              <a:solidFill>
                <a:srgbClr val="FFFFFF"/>
              </a:solidFill>
            </a:endParaRPr>
          </a:p>
          <a:p>
            <a:pPr indent="-133096" lvl="1" marL="502920" rtl="0" algn="l">
              <a:lnSpc>
                <a:spcPct val="100000"/>
              </a:lnSpc>
              <a:spcBef>
                <a:spcPts val="1000"/>
              </a:spcBef>
              <a:spcAft>
                <a:spcPts val="0"/>
              </a:spcAft>
              <a:buClr>
                <a:srgbClr val="FFFFFF"/>
              </a:buClr>
              <a:buSzPct val="100000"/>
              <a:buChar char="○"/>
            </a:pPr>
            <a:r>
              <a:rPr lang="en" sz="2502">
                <a:solidFill>
                  <a:srgbClr val="FFFFFF"/>
                </a:solidFill>
              </a:rPr>
              <a:t>Enhance users’ trust, for whom? For which purposes?</a:t>
            </a:r>
            <a:endParaRPr sz="2502">
              <a:solidFill>
                <a:srgbClr val="FFFFFF"/>
              </a:solidFill>
            </a:endParaRPr>
          </a:p>
          <a:p>
            <a:pPr indent="-133096" lvl="1" marL="502920" rtl="0" algn="l">
              <a:lnSpc>
                <a:spcPct val="100000"/>
              </a:lnSpc>
              <a:spcBef>
                <a:spcPts val="1000"/>
              </a:spcBef>
              <a:spcAft>
                <a:spcPts val="0"/>
              </a:spcAft>
              <a:buClr>
                <a:srgbClr val="FFFFFF"/>
              </a:buClr>
              <a:buSzPct val="100000"/>
              <a:buChar char="○"/>
            </a:pPr>
            <a:r>
              <a:rPr lang="en" sz="2502">
                <a:solidFill>
                  <a:srgbClr val="FFFFFF"/>
                </a:solidFill>
              </a:rPr>
              <a:t>Can users really benefit from “enhancing users’ trust”?</a:t>
            </a:r>
            <a:endParaRPr sz="2502">
              <a:solidFill>
                <a:srgbClr val="FFFFFF"/>
              </a:solidFill>
            </a:endParaRPr>
          </a:p>
          <a:p>
            <a:pPr indent="-133096" lvl="1" marL="502920" rtl="0" algn="l">
              <a:lnSpc>
                <a:spcPct val="100000"/>
              </a:lnSpc>
              <a:spcBef>
                <a:spcPts val="1000"/>
              </a:spcBef>
              <a:spcAft>
                <a:spcPts val="0"/>
              </a:spcAft>
              <a:buClr>
                <a:srgbClr val="FFFFFF"/>
              </a:buClr>
              <a:buSzPct val="100000"/>
              <a:buChar char="○"/>
            </a:pPr>
            <a:r>
              <a:rPr lang="en" sz="2502">
                <a:solidFill>
                  <a:srgbClr val="FFFFFF"/>
                </a:solidFill>
              </a:rPr>
              <a:t>Does it assume a paternalistic relationship, where techniques/technical people are epistemically superior to users, and users just need to trust us and our techniques?</a:t>
            </a:r>
            <a:endParaRPr sz="2502">
              <a:solidFill>
                <a:srgbClr val="FFFFFF"/>
              </a:solidFill>
            </a:endParaRPr>
          </a:p>
          <a:p>
            <a:pPr indent="-133096" lvl="1" marL="502920" rtl="0" algn="l">
              <a:lnSpc>
                <a:spcPct val="100000"/>
              </a:lnSpc>
              <a:spcBef>
                <a:spcPts val="1000"/>
              </a:spcBef>
              <a:spcAft>
                <a:spcPts val="1000"/>
              </a:spcAft>
              <a:buClr>
                <a:srgbClr val="FFFFFF"/>
              </a:buClr>
              <a:buSzPct val="100000"/>
              <a:buChar char="○"/>
            </a:pPr>
            <a:r>
              <a:rPr lang="en" sz="2502">
                <a:solidFill>
                  <a:srgbClr val="FFFFFF"/>
                </a:solidFill>
              </a:rPr>
              <a:t>Why bear the consequences when trust is violated?</a:t>
            </a:r>
            <a:endParaRPr sz="2502">
              <a:solidFill>
                <a:srgbClr val="FFFFFF"/>
              </a:solidFill>
            </a:endParaRPr>
          </a:p>
        </p:txBody>
      </p:sp>
      <p:sp>
        <p:nvSpPr>
          <p:cNvPr id="249" name="Google Shape;249;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50" name="Google Shape;250;p33"/>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Can the answers to the “why” question really be justified?</a:t>
            </a:r>
            <a:endParaRPr/>
          </a:p>
        </p:txBody>
      </p:sp>
      <p:sp>
        <p:nvSpPr>
          <p:cNvPr id="251" name="Google Shape;251;p33"/>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[1] Towards A Rigorous Science of Interpretable Machine Learning</a:t>
            </a:r>
            <a:endParaRPr/>
          </a:p>
          <a:p>
            <a:pPr indent="0" lvl="0" marL="0" rtl="0" algn="l">
              <a:spcBef>
                <a:spcPts val="0"/>
              </a:spcBef>
              <a:spcAft>
                <a:spcPts val="0"/>
              </a:spcAft>
              <a:buNone/>
            </a:pPr>
            <a:r>
              <a:rPr lang="en"/>
              <a:t>[2] Why is plausibility surprisingly problematic as an XAI criterion?</a:t>
            </a:r>
            <a:endParaRPr/>
          </a:p>
        </p:txBody>
      </p:sp>
      <p:sp>
        <p:nvSpPr>
          <p:cNvPr id="252" name="Google Shape;252;p33"/>
          <p:cNvSpPr txBox="1"/>
          <p:nvPr>
            <p:ph idx="1" type="body"/>
          </p:nvPr>
        </p:nvSpPr>
        <p:spPr>
          <a:xfrm>
            <a:off x="5810200" y="1152475"/>
            <a:ext cx="3094200" cy="3416400"/>
          </a:xfrm>
          <a:prstGeom prst="rect">
            <a:avLst/>
          </a:prstGeom>
        </p:spPr>
        <p:txBody>
          <a:bodyPr anchorCtr="0" anchor="t" bIns="91425" lIns="91425" spcFirstLastPara="1" rIns="91425" wrap="square" tIns="91425">
            <a:normAutofit fontScale="70000"/>
          </a:bodyPr>
          <a:lstStyle/>
          <a:p>
            <a:pPr indent="0" lvl="0" marL="0" rtl="0" algn="l">
              <a:spcBef>
                <a:spcPts val="0"/>
              </a:spcBef>
              <a:spcAft>
                <a:spcPts val="0"/>
              </a:spcAft>
              <a:buNone/>
            </a:pPr>
            <a:r>
              <a:rPr lang="en"/>
              <a:t>Consequence of lack of critical reflection to the resulting explainable AI (XAI) techniques</a:t>
            </a:r>
            <a:endParaRPr/>
          </a:p>
          <a:p>
            <a:pPr indent="-321945" lvl="0" marL="457200" rtl="0" algn="l">
              <a:spcBef>
                <a:spcPts val="1000"/>
              </a:spcBef>
              <a:spcAft>
                <a:spcPts val="0"/>
              </a:spcAft>
              <a:buSzPct val="100000"/>
              <a:buChar char="●"/>
            </a:pPr>
            <a:r>
              <a:rPr lang="en"/>
              <a:t>One dominant evaluation metric of XAI is to optimize or evaluate XAI techniques to generate as plausible explanations as possible </a:t>
            </a:r>
            <a:r>
              <a:rPr lang="en">
                <a:solidFill>
                  <a:schemeClr val="dk1"/>
                </a:solidFill>
              </a:rPr>
              <a:t>to</a:t>
            </a:r>
            <a:r>
              <a:rPr lang="en">
                <a:solidFill>
                  <a:srgbClr val="980000"/>
                </a:solidFill>
              </a:rPr>
              <a:t> enhance users’ trust</a:t>
            </a:r>
            <a:r>
              <a:rPr lang="en"/>
              <a:t>, regardless of the underlying AI prediction correctness/quality</a:t>
            </a:r>
            <a:r>
              <a:rPr baseline="30000" lang="en"/>
              <a:t>[2]</a:t>
            </a:r>
            <a:endParaRPr/>
          </a:p>
          <a:p>
            <a:pPr indent="0" lvl="0" marL="0" rtl="0" algn="l">
              <a:spcBef>
                <a:spcPts val="1000"/>
              </a:spcBef>
              <a:spcAft>
                <a:spcPts val="1000"/>
              </a:spcAft>
              <a:buNone/>
            </a:pPr>
            <a:r>
              <a:t/>
            </a:r>
            <a:endParaRPr b="1"/>
          </a:p>
        </p:txBody>
      </p:sp>
      <p:sp>
        <p:nvSpPr>
          <p:cNvPr id="253" name="Google Shape;253;p33"/>
          <p:cNvSpPr txBox="1"/>
          <p:nvPr/>
        </p:nvSpPr>
        <p:spPr>
          <a:xfrm>
            <a:off x="5742200" y="3995225"/>
            <a:ext cx="3664200" cy="879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2100">
                <a:solidFill>
                  <a:schemeClr val="dk1"/>
                </a:solidFill>
                <a:latin typeface="EB Garamond"/>
                <a:ea typeface="EB Garamond"/>
                <a:cs typeface="EB Garamond"/>
                <a:sym typeface="EB Garamond"/>
              </a:rPr>
              <a:t>Systemic user manipulation and misleading</a:t>
            </a:r>
            <a:endParaRPr b="1" sz="2100">
              <a:solidFill>
                <a:schemeClr val="dk1"/>
              </a:solidFill>
              <a:latin typeface="EB Garamond"/>
              <a:ea typeface="EB Garamond"/>
              <a:cs typeface="EB Garamond"/>
              <a:sym typeface="EB Garamon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1. Explainable AI research</a:t>
            </a:r>
            <a:endParaRPr/>
          </a:p>
        </p:txBody>
      </p:sp>
      <p:sp>
        <p:nvSpPr>
          <p:cNvPr id="259" name="Google Shape;259;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60" name="Google Shape;260;p34"/>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Can the answers to the “why” question really be justified?</a:t>
            </a:r>
            <a:endParaRPr/>
          </a:p>
        </p:txBody>
      </p:sp>
      <p:sp>
        <p:nvSpPr>
          <p:cNvPr id="261" name="Google Shape;261;p34"/>
          <p:cNvSpPr txBox="1"/>
          <p:nvPr>
            <p:ph idx="1" type="body"/>
          </p:nvPr>
        </p:nvSpPr>
        <p:spPr>
          <a:xfrm>
            <a:off x="311700" y="1044875"/>
            <a:ext cx="5285700" cy="3524100"/>
          </a:xfrm>
          <a:prstGeom prst="rect">
            <a:avLst/>
          </a:prstGeom>
        </p:spPr>
        <p:txBody>
          <a:bodyPr anchorCtr="0" anchor="t" bIns="91425" lIns="91425" spcFirstLastPara="1" rIns="91425" wrap="square" tIns="91425">
            <a:normAutofit fontScale="55000" lnSpcReduction="20000"/>
          </a:bodyPr>
          <a:lstStyle/>
          <a:p>
            <a:pPr indent="0" lvl="0" marL="0" rtl="0" algn="l">
              <a:lnSpc>
                <a:spcPct val="100000"/>
              </a:lnSpc>
              <a:spcBef>
                <a:spcPts val="0"/>
              </a:spcBef>
              <a:spcAft>
                <a:spcPts val="0"/>
              </a:spcAft>
              <a:buNone/>
            </a:pPr>
            <a:r>
              <a:rPr lang="en" sz="2732"/>
              <a:t>Why do people conduct research in explainable AI?</a:t>
            </a:r>
            <a:endParaRPr sz="2732"/>
          </a:p>
          <a:p>
            <a:pPr indent="-336701" lvl="0" marL="457200" rtl="0" algn="l">
              <a:lnSpc>
                <a:spcPct val="100000"/>
              </a:lnSpc>
              <a:spcBef>
                <a:spcPts val="1000"/>
              </a:spcBef>
              <a:spcAft>
                <a:spcPts val="0"/>
              </a:spcAft>
              <a:buSzPct val="100000"/>
              <a:buChar char="●"/>
            </a:pPr>
            <a:r>
              <a:rPr lang="en" sz="3095"/>
              <a:t>By explaining AI predictions in human understandable ways</a:t>
            </a:r>
            <a:r>
              <a:rPr baseline="30000" lang="en" sz="3095"/>
              <a:t>[1]</a:t>
            </a:r>
            <a:r>
              <a:rPr lang="en" sz="3095"/>
              <a:t>, we can </a:t>
            </a:r>
            <a:r>
              <a:rPr lang="en" sz="3095">
                <a:solidFill>
                  <a:srgbClr val="980000"/>
                </a:solidFill>
              </a:rPr>
              <a:t>enhance users’ trust</a:t>
            </a:r>
            <a:r>
              <a:rPr lang="en" sz="3095"/>
              <a:t> in the AI system</a:t>
            </a:r>
            <a:endParaRPr sz="3095"/>
          </a:p>
          <a:p>
            <a:pPr indent="-133096" lvl="1" marL="502920" rtl="0" algn="l">
              <a:lnSpc>
                <a:spcPct val="100000"/>
              </a:lnSpc>
              <a:spcBef>
                <a:spcPts val="1000"/>
              </a:spcBef>
              <a:spcAft>
                <a:spcPts val="0"/>
              </a:spcAft>
              <a:buSzPct val="100000"/>
              <a:buChar char="○"/>
            </a:pPr>
            <a:r>
              <a:rPr lang="en" sz="2502"/>
              <a:t>How to define trust? Why providing explanations can enhance users’ trust?</a:t>
            </a:r>
            <a:endParaRPr sz="2502"/>
          </a:p>
          <a:p>
            <a:pPr indent="-133096" lvl="1" marL="502920" rtl="0" algn="l">
              <a:lnSpc>
                <a:spcPct val="100000"/>
              </a:lnSpc>
              <a:spcBef>
                <a:spcPts val="1000"/>
              </a:spcBef>
              <a:spcAft>
                <a:spcPts val="0"/>
              </a:spcAft>
              <a:buSzPct val="100000"/>
              <a:buChar char="○"/>
            </a:pPr>
            <a:r>
              <a:rPr lang="en" sz="2502"/>
              <a:t>Why we need to enhance users’ trust?</a:t>
            </a:r>
            <a:endParaRPr sz="2502"/>
          </a:p>
          <a:p>
            <a:pPr indent="-133096" lvl="1" marL="502920" rtl="0" algn="l">
              <a:lnSpc>
                <a:spcPct val="100000"/>
              </a:lnSpc>
              <a:spcBef>
                <a:spcPts val="1000"/>
              </a:spcBef>
              <a:spcAft>
                <a:spcPts val="0"/>
              </a:spcAft>
              <a:buSzPct val="100000"/>
              <a:buChar char="○"/>
            </a:pPr>
            <a:r>
              <a:rPr lang="en" sz="2502"/>
              <a:t>Who are “we”?</a:t>
            </a:r>
            <a:endParaRPr sz="2502"/>
          </a:p>
          <a:p>
            <a:pPr indent="-133096" lvl="1" marL="502920" rtl="0" algn="l">
              <a:lnSpc>
                <a:spcPct val="100000"/>
              </a:lnSpc>
              <a:spcBef>
                <a:spcPts val="1000"/>
              </a:spcBef>
              <a:spcAft>
                <a:spcPts val="0"/>
              </a:spcAft>
              <a:buSzPct val="100000"/>
              <a:buChar char="○"/>
            </a:pPr>
            <a:r>
              <a:rPr lang="en" sz="2502"/>
              <a:t>Enhance users’s trust, for whom? For which purposes?</a:t>
            </a:r>
            <a:endParaRPr sz="2502"/>
          </a:p>
          <a:p>
            <a:pPr indent="-133096" lvl="1" marL="502920" rtl="0" algn="l">
              <a:lnSpc>
                <a:spcPct val="100000"/>
              </a:lnSpc>
              <a:spcBef>
                <a:spcPts val="1000"/>
              </a:spcBef>
              <a:spcAft>
                <a:spcPts val="0"/>
              </a:spcAft>
              <a:buSzPct val="100000"/>
              <a:buChar char="○"/>
            </a:pPr>
            <a:r>
              <a:rPr lang="en" sz="2502"/>
              <a:t>Can users really benefit from “enhancing users’ trust”?</a:t>
            </a:r>
            <a:endParaRPr sz="2502"/>
          </a:p>
          <a:p>
            <a:pPr indent="-133096" lvl="1" marL="502920" rtl="0" algn="l">
              <a:lnSpc>
                <a:spcPct val="100000"/>
              </a:lnSpc>
              <a:spcBef>
                <a:spcPts val="1000"/>
              </a:spcBef>
              <a:spcAft>
                <a:spcPts val="0"/>
              </a:spcAft>
              <a:buSzPct val="100000"/>
              <a:buChar char="○"/>
            </a:pPr>
            <a:r>
              <a:rPr lang="en" sz="2502"/>
              <a:t>Does it assume a paternalistic relationship, where techniques/technical people are epistemically superior to users, and users just need to trust us and our techniques?</a:t>
            </a:r>
            <a:endParaRPr sz="2502"/>
          </a:p>
          <a:p>
            <a:pPr indent="-133096" lvl="1" marL="502920" rtl="0" algn="l">
              <a:lnSpc>
                <a:spcPct val="100000"/>
              </a:lnSpc>
              <a:spcBef>
                <a:spcPts val="1000"/>
              </a:spcBef>
              <a:spcAft>
                <a:spcPts val="1000"/>
              </a:spcAft>
              <a:buSzPct val="100000"/>
              <a:buChar char="○"/>
            </a:pPr>
            <a:r>
              <a:rPr lang="en" sz="2502"/>
              <a:t>Why bear the consequences when trust is violated?</a:t>
            </a:r>
            <a:endParaRPr sz="2502"/>
          </a:p>
        </p:txBody>
      </p:sp>
      <p:sp>
        <p:nvSpPr>
          <p:cNvPr id="262" name="Google Shape;262;p34"/>
          <p:cNvSpPr txBox="1"/>
          <p:nvPr>
            <p:ph idx="1" type="body"/>
          </p:nvPr>
        </p:nvSpPr>
        <p:spPr>
          <a:xfrm>
            <a:off x="5810200" y="1152475"/>
            <a:ext cx="3094200" cy="3416400"/>
          </a:xfrm>
          <a:prstGeom prst="rect">
            <a:avLst/>
          </a:prstGeom>
        </p:spPr>
        <p:txBody>
          <a:bodyPr anchorCtr="0" anchor="t" bIns="91425" lIns="91425" spcFirstLastPara="1" rIns="91425" wrap="square" tIns="91425">
            <a:normAutofit fontScale="70000"/>
          </a:bodyPr>
          <a:lstStyle/>
          <a:p>
            <a:pPr indent="0" lvl="0" marL="0" rtl="0" algn="l">
              <a:spcBef>
                <a:spcPts val="0"/>
              </a:spcBef>
              <a:spcAft>
                <a:spcPts val="0"/>
              </a:spcAft>
              <a:buNone/>
            </a:pPr>
            <a:r>
              <a:rPr lang="en"/>
              <a:t>Consequence of lack of critical reflection to the resulting explainable AI (XAI) techniques</a:t>
            </a:r>
            <a:endParaRPr/>
          </a:p>
          <a:p>
            <a:pPr indent="-321945" lvl="0" marL="457200" rtl="0" algn="l">
              <a:spcBef>
                <a:spcPts val="1000"/>
              </a:spcBef>
              <a:spcAft>
                <a:spcPts val="0"/>
              </a:spcAft>
              <a:buSzPct val="100000"/>
              <a:buChar char="●"/>
            </a:pPr>
            <a:r>
              <a:rPr lang="en"/>
              <a:t>One dominant evaluation metric of XAI is to optimize or evaluate XAI techniques to generate as plausible explanations as possible </a:t>
            </a:r>
            <a:r>
              <a:rPr lang="en">
                <a:solidFill>
                  <a:schemeClr val="dk1"/>
                </a:solidFill>
              </a:rPr>
              <a:t>to</a:t>
            </a:r>
            <a:r>
              <a:rPr lang="en">
                <a:solidFill>
                  <a:srgbClr val="980000"/>
                </a:solidFill>
              </a:rPr>
              <a:t> enhance users’ trust</a:t>
            </a:r>
            <a:r>
              <a:rPr lang="en"/>
              <a:t>, regardless of the underlying AI prediction correctness/quality</a:t>
            </a:r>
            <a:r>
              <a:rPr baseline="30000" lang="en"/>
              <a:t>[2]</a:t>
            </a:r>
            <a:endParaRPr/>
          </a:p>
          <a:p>
            <a:pPr indent="0" lvl="0" marL="0" rtl="0" algn="l">
              <a:spcBef>
                <a:spcPts val="1000"/>
              </a:spcBef>
              <a:spcAft>
                <a:spcPts val="1000"/>
              </a:spcAft>
              <a:buNone/>
            </a:pPr>
            <a:r>
              <a:t/>
            </a:r>
            <a:endParaRPr b="1"/>
          </a:p>
        </p:txBody>
      </p:sp>
      <p:sp>
        <p:nvSpPr>
          <p:cNvPr id="263" name="Google Shape;263;p34"/>
          <p:cNvSpPr txBox="1"/>
          <p:nvPr/>
        </p:nvSpPr>
        <p:spPr>
          <a:xfrm>
            <a:off x="5742200" y="3995225"/>
            <a:ext cx="3664200" cy="879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sz="2100">
                <a:solidFill>
                  <a:schemeClr val="dk1"/>
                </a:solidFill>
                <a:latin typeface="EB Garamond"/>
                <a:ea typeface="EB Garamond"/>
                <a:cs typeface="EB Garamond"/>
                <a:sym typeface="EB Garamond"/>
              </a:rPr>
              <a:t>Systemic user manipulation and misleading</a:t>
            </a:r>
            <a:endParaRPr b="1" sz="2100">
              <a:solidFill>
                <a:schemeClr val="dk1"/>
              </a:solidFill>
              <a:latin typeface="EB Garamond"/>
              <a:ea typeface="EB Garamond"/>
              <a:cs typeface="EB Garamond"/>
              <a:sym typeface="EB Garamond"/>
            </a:endParaRPr>
          </a:p>
        </p:txBody>
      </p:sp>
      <p:sp>
        <p:nvSpPr>
          <p:cNvPr id="264" name="Google Shape;264;p34"/>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[1] Towards A Rigorous Science of Interpretable Machine Learning</a:t>
            </a:r>
            <a:endParaRPr/>
          </a:p>
          <a:p>
            <a:pPr indent="0" lvl="0" marL="0" rtl="0" algn="l">
              <a:spcBef>
                <a:spcPts val="0"/>
              </a:spcBef>
              <a:spcAft>
                <a:spcPts val="0"/>
              </a:spcAft>
              <a:buNone/>
            </a:pPr>
            <a:r>
              <a:rPr lang="en"/>
              <a:t>[2] Why is plausibility surprisingly problematic as an XAI criterion?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2. </a:t>
            </a:r>
            <a:r>
              <a:rPr lang="en"/>
              <a:t>User experience design</a:t>
            </a:r>
            <a:endParaRPr/>
          </a:p>
        </p:txBody>
      </p:sp>
      <p:sp>
        <p:nvSpPr>
          <p:cNvPr id="270" name="Google Shape;270;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Why do people do </a:t>
            </a:r>
            <a:r>
              <a:rPr lang="en"/>
              <a:t>user experience design</a:t>
            </a:r>
            <a:r>
              <a:rPr lang="en"/>
              <a:t>?</a:t>
            </a:r>
            <a:endParaRPr/>
          </a:p>
          <a:p>
            <a:pPr indent="-361950" lvl="0" marL="457200" rtl="0" algn="l">
              <a:spcBef>
                <a:spcPts val="1000"/>
              </a:spcBef>
              <a:spcAft>
                <a:spcPts val="0"/>
              </a:spcAft>
              <a:buSzPts val="2100"/>
              <a:buChar char="●"/>
            </a:pPr>
            <a:r>
              <a:rPr lang="en"/>
              <a:t>Better understand and address users’ needs</a:t>
            </a:r>
            <a:endParaRPr/>
          </a:p>
          <a:p>
            <a:pPr indent="-361950" lvl="0" marL="457200" rtl="0" algn="l">
              <a:spcBef>
                <a:spcPts val="1000"/>
              </a:spcBef>
              <a:spcAft>
                <a:spcPts val="0"/>
              </a:spcAft>
              <a:buSzPts val="2100"/>
              <a:buChar char="●"/>
            </a:pPr>
            <a:r>
              <a:rPr lang="en"/>
              <a:t>Improve usability and user experience</a:t>
            </a:r>
            <a:endParaRPr/>
          </a:p>
          <a:p>
            <a:pPr indent="-361950" lvl="0" marL="457200" rtl="0" algn="l">
              <a:spcBef>
                <a:spcPts val="1000"/>
              </a:spcBef>
              <a:spcAft>
                <a:spcPts val="0"/>
              </a:spcAft>
              <a:buSzPts val="2100"/>
              <a:buChar char="●"/>
            </a:pPr>
            <a:r>
              <a:rPr lang="en"/>
              <a:t>Reduce errors and design problems</a:t>
            </a:r>
            <a:endParaRPr/>
          </a:p>
          <a:p>
            <a:pPr indent="-361950" lvl="0" marL="457200" rtl="0" algn="l">
              <a:spcBef>
                <a:spcPts val="1000"/>
              </a:spcBef>
              <a:spcAft>
                <a:spcPts val="1000"/>
              </a:spcAft>
              <a:buSzPts val="2100"/>
              <a:buChar char="●"/>
            </a:pPr>
            <a:r>
              <a:rPr lang="en"/>
              <a:t>Increase acceptance and engagement</a:t>
            </a:r>
            <a:endParaRPr/>
          </a:p>
        </p:txBody>
      </p:sp>
      <p:sp>
        <p:nvSpPr>
          <p:cNvPr id="271" name="Google Shape;271;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35"/>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Can the answers to the “why” question really be justified?</a:t>
            </a:r>
            <a:endParaRPr/>
          </a:p>
        </p:txBody>
      </p:sp>
      <p:sp>
        <p:nvSpPr>
          <p:cNvPr id="273" name="Google Shape;273;p35"/>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5"/>
          <p:cNvSpPr txBox="1"/>
          <p:nvPr>
            <p:ph idx="1" type="body"/>
          </p:nvPr>
        </p:nvSpPr>
        <p:spPr>
          <a:xfrm>
            <a:off x="5415375" y="1152475"/>
            <a:ext cx="3489000" cy="3416400"/>
          </a:xfrm>
          <a:prstGeom prst="rect">
            <a:avLst/>
          </a:prstGeom>
        </p:spPr>
        <p:txBody>
          <a:bodyPr anchorCtr="0" anchor="t" bIns="91425" lIns="91425" spcFirstLastPara="1" rIns="91425" wrap="square" tIns="91425">
            <a:normAutofit fontScale="77500"/>
          </a:bodyPr>
          <a:lstStyle/>
          <a:p>
            <a:pPr indent="0" lvl="0" marL="0" rtl="0" algn="l">
              <a:spcBef>
                <a:spcPts val="0"/>
              </a:spcBef>
              <a:spcAft>
                <a:spcPts val="0"/>
              </a:spcAft>
              <a:buNone/>
            </a:pPr>
            <a:r>
              <a:rPr lang="en"/>
              <a:t>Consequence of lack of critical reflection </a:t>
            </a:r>
            <a:endParaRPr/>
          </a:p>
          <a:p>
            <a:pPr indent="-331946" lvl="0" marL="457200" rtl="0" algn="l">
              <a:spcBef>
                <a:spcPts val="1000"/>
              </a:spcBef>
              <a:spcAft>
                <a:spcPts val="0"/>
              </a:spcAft>
              <a:buSzPct val="100000"/>
              <a:buChar char="●"/>
            </a:pPr>
            <a:r>
              <a:rPr lang="en">
                <a:solidFill>
                  <a:schemeClr val="dk1"/>
                </a:solidFill>
              </a:rPr>
              <a:t>Prioritize</a:t>
            </a:r>
            <a:r>
              <a:rPr lang="en"/>
              <a:t> </a:t>
            </a:r>
            <a:r>
              <a:rPr lang="en">
                <a:solidFill>
                  <a:schemeClr val="dk1"/>
                </a:solidFill>
              </a:rPr>
              <a:t>experience </a:t>
            </a:r>
            <a:r>
              <a:rPr lang="en"/>
              <a:t>for predefined “target users” and unintentionally exclude people outside the group.</a:t>
            </a:r>
            <a:r>
              <a:rPr lang="en"/>
              <a:t> </a:t>
            </a:r>
            <a:endParaRPr/>
          </a:p>
          <a:p>
            <a:pPr indent="-331946" lvl="0" marL="457200" rtl="0" algn="l">
              <a:spcBef>
                <a:spcPts val="1000"/>
              </a:spcBef>
              <a:spcAft>
                <a:spcPts val="0"/>
              </a:spcAft>
              <a:buSzPct val="100000"/>
              <a:buChar char="●"/>
            </a:pPr>
            <a:r>
              <a:rPr lang="en"/>
              <a:t>P</a:t>
            </a:r>
            <a:r>
              <a:rPr lang="en"/>
              <a:t>rioritize a better-feeling experience over other values such as accessibility, transparency, and an accurate understanding of the technology.</a:t>
            </a:r>
            <a:endParaRPr/>
          </a:p>
          <a:p>
            <a:pPr indent="0" lvl="0" marL="0" rtl="0" algn="l">
              <a:spcBef>
                <a:spcPts val="1000"/>
              </a:spcBef>
              <a:spcAft>
                <a:spcPts val="1000"/>
              </a:spcAft>
              <a:buNone/>
            </a:pPr>
            <a:r>
              <a:t/>
            </a:r>
            <a:endParaRPr b="1"/>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3. V</a:t>
            </a:r>
            <a:r>
              <a:rPr lang="en"/>
              <a:t>ulnerability detection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80" name="Google Shape;280;p36"/>
          <p:cNvSpPr txBox="1"/>
          <p:nvPr>
            <p:ph idx="1" type="body"/>
          </p:nvPr>
        </p:nvSpPr>
        <p:spPr>
          <a:xfrm>
            <a:off x="311700" y="1152475"/>
            <a:ext cx="3999900" cy="359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Why </a:t>
            </a:r>
            <a:r>
              <a:rPr lang="en" sz="1800">
                <a:solidFill>
                  <a:schemeClr val="dk1"/>
                </a:solidFill>
              </a:rPr>
              <a:t>do people </a:t>
            </a:r>
            <a:r>
              <a:rPr lang="en" sz="1800"/>
              <a:t>conduct research on vulnerability detection?</a:t>
            </a:r>
            <a:endParaRPr sz="1800"/>
          </a:p>
          <a:p>
            <a:pPr indent="-228600" lvl="0" marL="342900" rtl="0" algn="l">
              <a:spcBef>
                <a:spcPts val="1200"/>
              </a:spcBef>
              <a:spcAft>
                <a:spcPts val="0"/>
              </a:spcAft>
              <a:buSzPts val="1800"/>
              <a:buChar char="●"/>
            </a:pPr>
            <a:r>
              <a:rPr lang="en" sz="1800"/>
              <a:t>To </a:t>
            </a:r>
            <a:r>
              <a:rPr lang="en" sz="1800"/>
              <a:t>improve both the ability to find security weaknesses and the ability to fix them before attackers exploit them.</a:t>
            </a:r>
            <a:endParaRPr sz="1800"/>
          </a:p>
          <a:p>
            <a:pPr indent="-215900" lvl="1" marL="571500" rtl="0" algn="l">
              <a:spcBef>
                <a:spcPts val="0"/>
              </a:spcBef>
              <a:spcAft>
                <a:spcPts val="0"/>
              </a:spcAft>
              <a:buSzPts val="1600"/>
              <a:buChar char="○"/>
            </a:pPr>
            <a:r>
              <a:rPr lang="en" sz="1600"/>
              <a:t>Are the existing limitations problematic?</a:t>
            </a:r>
            <a:endParaRPr sz="1600"/>
          </a:p>
          <a:p>
            <a:pPr indent="-215900" lvl="1" marL="571500" rtl="0" algn="l">
              <a:spcBef>
                <a:spcPts val="0"/>
              </a:spcBef>
              <a:spcAft>
                <a:spcPts val="0"/>
              </a:spcAft>
              <a:buSzPts val="1600"/>
              <a:buChar char="○"/>
            </a:pPr>
            <a:r>
              <a:rPr lang="en" sz="1600"/>
              <a:t>In what type of systems these weaknesses matter?</a:t>
            </a:r>
            <a:endParaRPr sz="1600"/>
          </a:p>
          <a:p>
            <a:pPr indent="-215900" lvl="1" marL="571500" rtl="0" algn="l">
              <a:spcBef>
                <a:spcPts val="0"/>
              </a:spcBef>
              <a:spcAft>
                <a:spcPts val="0"/>
              </a:spcAft>
              <a:buSzPts val="1600"/>
              <a:buChar char="○"/>
            </a:pPr>
            <a:r>
              <a:rPr lang="en" sz="1600"/>
              <a:t>Is a type of security vulnerability necessarily concerning in a domain?</a:t>
            </a:r>
            <a:endParaRPr sz="1600"/>
          </a:p>
        </p:txBody>
      </p:sp>
      <p:sp>
        <p:nvSpPr>
          <p:cNvPr id="281" name="Google Shape;281;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latin typeface="Arial"/>
                <a:ea typeface="Arial"/>
                <a:cs typeface="Arial"/>
                <a:sym typeface="Arial"/>
              </a:rPr>
              <a:t>‹#›</a:t>
            </a:fld>
            <a:endParaRPr sz="1000">
              <a:latin typeface="Arial"/>
              <a:ea typeface="Arial"/>
              <a:cs typeface="Arial"/>
              <a:sym typeface="Arial"/>
            </a:endParaRPr>
          </a:p>
        </p:txBody>
      </p:sp>
      <p:sp>
        <p:nvSpPr>
          <p:cNvPr id="282" name="Google Shape;282;p36"/>
          <p:cNvSpPr txBox="1"/>
          <p:nvPr>
            <p:ph idx="4294967295"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Can the answers to the “why” question really be justified?</a:t>
            </a:r>
            <a:endParaRPr/>
          </a:p>
        </p:txBody>
      </p:sp>
      <p:sp>
        <p:nvSpPr>
          <p:cNvPr id="283" name="Google Shape;283;p3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solidFill>
                  <a:schemeClr val="dk1"/>
                </a:solidFill>
              </a:rPr>
              <a:t>Consequence of lack of critical reflection </a:t>
            </a:r>
            <a:endParaRPr sz="2000">
              <a:solidFill>
                <a:schemeClr val="dk1"/>
              </a:solidFill>
            </a:endParaRPr>
          </a:p>
          <a:p>
            <a:pPr indent="-342900" lvl="0" marL="457200" rtl="0" algn="l">
              <a:spcBef>
                <a:spcPts val="1000"/>
              </a:spcBef>
              <a:spcAft>
                <a:spcPts val="0"/>
              </a:spcAft>
              <a:buClr>
                <a:schemeClr val="dk1"/>
              </a:buClr>
              <a:buSzPts val="1800"/>
              <a:buChar char="●"/>
            </a:pPr>
            <a:r>
              <a:rPr lang="en" sz="1800">
                <a:solidFill>
                  <a:schemeClr val="dk1"/>
                </a:solidFill>
              </a:rPr>
              <a:t>Improving on aspects that won’t receive industry’s attention.</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Benchmarking against projects that are not the main targets of attackers.</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Devising approaches that have simpler alternatives.</a:t>
            </a:r>
            <a:endParaRPr sz="180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Example 4. Algorithm auditing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89" name="Google Shape;289;p37"/>
          <p:cNvSpPr txBox="1"/>
          <p:nvPr>
            <p:ph idx="1" type="body"/>
          </p:nvPr>
        </p:nvSpPr>
        <p:spPr>
          <a:xfrm>
            <a:off x="311700" y="1152475"/>
            <a:ext cx="53874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900"/>
              <a:t>Why </a:t>
            </a:r>
            <a:r>
              <a:rPr lang="en" sz="1900">
                <a:solidFill>
                  <a:schemeClr val="dk1"/>
                </a:solidFill>
              </a:rPr>
              <a:t>do people </a:t>
            </a:r>
            <a:r>
              <a:rPr lang="en" sz="1900"/>
              <a:t>conduct research on auditing recommendation algorithms?</a:t>
            </a:r>
            <a:endParaRPr sz="1900"/>
          </a:p>
          <a:p>
            <a:pPr indent="-349250" lvl="0" marL="457200" rtl="0" algn="l">
              <a:spcBef>
                <a:spcPts val="1000"/>
              </a:spcBef>
              <a:spcAft>
                <a:spcPts val="0"/>
              </a:spcAft>
              <a:buSzPts val="1900"/>
              <a:buChar char="●"/>
            </a:pPr>
            <a:r>
              <a:rPr lang="en" sz="1900"/>
              <a:t>To test for amplified mis/disinfo, filter bubbles, treating groups unfairly.</a:t>
            </a:r>
            <a:endParaRPr sz="1900"/>
          </a:p>
          <a:p>
            <a:pPr indent="-342900" lvl="1" marL="914400" rtl="0" algn="l">
              <a:spcBef>
                <a:spcPts val="1000"/>
              </a:spcBef>
              <a:spcAft>
                <a:spcPts val="0"/>
              </a:spcAft>
              <a:buSzPts val="1800"/>
              <a:buChar char="○"/>
            </a:pPr>
            <a:r>
              <a:rPr lang="en" sz="1800"/>
              <a:t>How does the method of bots / scraping decide which questions get asked?</a:t>
            </a:r>
            <a:endParaRPr sz="1800"/>
          </a:p>
          <a:p>
            <a:pPr indent="-342900" lvl="1" marL="914400" rtl="0" algn="l">
              <a:spcBef>
                <a:spcPts val="1000"/>
              </a:spcBef>
              <a:spcAft>
                <a:spcPts val="1000"/>
              </a:spcAft>
              <a:buSzPts val="1800"/>
              <a:buChar char="○"/>
            </a:pPr>
            <a:r>
              <a:rPr lang="en" sz="1800"/>
              <a:t>If the algorithm is re-trained constantly, what does it mean for an audit to be "true"? </a:t>
            </a:r>
            <a:endParaRPr sz="1800"/>
          </a:p>
        </p:txBody>
      </p:sp>
      <p:sp>
        <p:nvSpPr>
          <p:cNvPr id="290" name="Google Shape;290;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91" name="Google Shape;291;p37"/>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Can the answers to the “why” question really be justified?</a:t>
            </a:r>
            <a:endParaRPr/>
          </a:p>
        </p:txBody>
      </p:sp>
      <p:sp>
        <p:nvSpPr>
          <p:cNvPr id="292" name="Google Shape;292;p37"/>
          <p:cNvSpPr txBox="1"/>
          <p:nvPr>
            <p:ph idx="3" type="subTitle"/>
          </p:nvPr>
        </p:nvSpPr>
        <p:spPr>
          <a:xfrm>
            <a:off x="311700" y="4676083"/>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000"/>
              <a:t>[1] </a:t>
            </a:r>
            <a:r>
              <a:rPr lang="en" sz="1000"/>
              <a:t>Mosnar et al., Revisiting Algorithmic Audits of TikTok: Poor Reproducibility and Short-term Validity of Findings, SIGIR 2025</a:t>
            </a:r>
            <a:endParaRPr sz="1000"/>
          </a:p>
          <a:p>
            <a:pPr indent="0" lvl="0" marL="0" rtl="0" algn="l">
              <a:spcBef>
                <a:spcPts val="0"/>
              </a:spcBef>
              <a:spcAft>
                <a:spcPts val="0"/>
              </a:spcAft>
              <a:buNone/>
            </a:pPr>
            <a:r>
              <a:rPr lang="en" sz="1000"/>
              <a:t>[2] Shen et al., Everyday Algorithm Auditing: Understanding the power of everyday users in surfacing harmful algorithmic behaviors, CSCW 2021 </a:t>
            </a:r>
            <a:endParaRPr sz="1000"/>
          </a:p>
        </p:txBody>
      </p:sp>
      <p:sp>
        <p:nvSpPr>
          <p:cNvPr id="293" name="Google Shape;293;p37"/>
          <p:cNvSpPr txBox="1"/>
          <p:nvPr>
            <p:ph idx="4294967295" type="body"/>
          </p:nvPr>
        </p:nvSpPr>
        <p:spPr>
          <a:xfrm>
            <a:off x="5144100" y="11322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700">
                <a:solidFill>
                  <a:schemeClr val="dk1"/>
                </a:solidFill>
              </a:rPr>
              <a:t>Consequence of lack of critical reflection </a:t>
            </a:r>
            <a:endParaRPr sz="1700">
              <a:solidFill>
                <a:schemeClr val="dk1"/>
              </a:solidFill>
            </a:endParaRPr>
          </a:p>
          <a:p>
            <a:pPr indent="-323850" lvl="0" marL="457200" rtl="0" algn="l">
              <a:spcBef>
                <a:spcPts val="1000"/>
              </a:spcBef>
              <a:spcAft>
                <a:spcPts val="0"/>
              </a:spcAft>
              <a:buClr>
                <a:schemeClr val="dk1"/>
              </a:buClr>
              <a:buSzPts val="1500"/>
              <a:buChar char="●"/>
            </a:pPr>
            <a:r>
              <a:rPr lang="en" sz="1500">
                <a:solidFill>
                  <a:schemeClr val="dk1"/>
                </a:solidFill>
              </a:rPr>
              <a:t>Bots can like and follow easily, but they can't easily watch videos (varying dwell) the way people do, so audits focus on varying discrete signals that are easy to automate</a:t>
            </a:r>
            <a:endParaRPr sz="1500">
              <a:solidFill>
                <a:schemeClr val="dk1"/>
              </a:solidFill>
            </a:endParaRPr>
          </a:p>
          <a:p>
            <a:pPr indent="-323850" lvl="0" marL="457200" rtl="0" algn="l">
              <a:spcBef>
                <a:spcPts val="0"/>
              </a:spcBef>
              <a:spcAft>
                <a:spcPts val="0"/>
              </a:spcAft>
              <a:buClr>
                <a:schemeClr val="dk1"/>
              </a:buClr>
              <a:buSzPts val="1500"/>
              <a:buChar char="●"/>
            </a:pPr>
            <a:r>
              <a:rPr lang="en" sz="1500">
                <a:solidFill>
                  <a:schemeClr val="dk1"/>
                </a:solidFill>
              </a:rPr>
              <a:t>Repeated audits of  TikTok get different results, which is reported as "poor reproducibility" [1]</a:t>
            </a:r>
            <a:endParaRPr sz="1500">
              <a:solidFill>
                <a:schemeClr val="dk1"/>
              </a:solidFill>
            </a:endParaRPr>
          </a:p>
          <a:p>
            <a:pPr indent="-323850" lvl="0" marL="457200" rtl="0" algn="l">
              <a:spcBef>
                <a:spcPts val="0"/>
              </a:spcBef>
              <a:spcAft>
                <a:spcPts val="0"/>
              </a:spcAft>
              <a:buClr>
                <a:schemeClr val="dk1"/>
              </a:buClr>
              <a:buSzPts val="1500"/>
              <a:buChar char="●"/>
            </a:pPr>
            <a:r>
              <a:rPr lang="en" sz="1500">
                <a:solidFill>
                  <a:schemeClr val="dk1"/>
                </a:solidFill>
              </a:rPr>
              <a:t>Everyday users notice harms that formal audits miss [2]</a:t>
            </a:r>
            <a:endParaRPr sz="1500">
              <a:solidFill>
                <a:schemeClr val="dk1"/>
              </a:solidFill>
            </a:endParaRPr>
          </a:p>
          <a:p>
            <a:pPr indent="0" lvl="0" marL="457200" rtl="0" algn="l">
              <a:spcBef>
                <a:spcPts val="1000"/>
              </a:spcBef>
              <a:spcAft>
                <a:spcPts val="1000"/>
              </a:spcAft>
              <a:buNone/>
            </a:pPr>
            <a:r>
              <a:t/>
            </a:r>
            <a:endParaRPr sz="15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Can the answers to the “why” question really be justified?</a:t>
            </a:r>
            <a:endParaRPr/>
          </a:p>
          <a:p>
            <a:pPr indent="0" lvl="0" marL="0" rtl="0" algn="l">
              <a:spcBef>
                <a:spcPts val="0"/>
              </a:spcBef>
              <a:spcAft>
                <a:spcPts val="0"/>
              </a:spcAft>
              <a:buNone/>
            </a:pPr>
            <a:r>
              <a:t/>
            </a:r>
            <a:endParaRPr/>
          </a:p>
        </p:txBody>
      </p:sp>
      <p:sp>
        <p:nvSpPr>
          <p:cNvPr id="299" name="Google Shape;299;p38"/>
          <p:cNvSpPr txBox="1"/>
          <p:nvPr>
            <p:ph idx="1" type="body"/>
          </p:nvPr>
        </p:nvSpPr>
        <p:spPr>
          <a:xfrm>
            <a:off x="311700" y="1152475"/>
            <a:ext cx="8760300" cy="3317700"/>
          </a:xfrm>
          <a:prstGeom prst="rect">
            <a:avLst/>
          </a:prstGeom>
        </p:spPr>
        <p:txBody>
          <a:bodyPr anchorCtr="0" anchor="t" bIns="91425" lIns="91425" spcFirstLastPara="1" rIns="91425" wrap="square" tIns="91425">
            <a:normAutofit fontScale="92500"/>
          </a:bodyPr>
          <a:lstStyle/>
          <a:p>
            <a:pPr indent="0" lvl="0" marL="0" rtl="0" algn="l">
              <a:lnSpc>
                <a:spcPct val="115000"/>
              </a:lnSpc>
              <a:spcBef>
                <a:spcPts val="0"/>
              </a:spcBef>
              <a:spcAft>
                <a:spcPts val="0"/>
              </a:spcAft>
              <a:buNone/>
            </a:pPr>
            <a:r>
              <a:rPr lang="en" sz="2135">
                <a:solidFill>
                  <a:schemeClr val="dk1"/>
                </a:solidFill>
              </a:rPr>
              <a:t>Given your answer to the previous question A1 “</a:t>
            </a:r>
            <a:r>
              <a:rPr b="1" lang="en" sz="2135">
                <a:solidFill>
                  <a:srgbClr val="980000"/>
                </a:solidFill>
              </a:rPr>
              <a:t>Why do people conduct research in </a:t>
            </a:r>
            <a:r>
              <a:rPr b="1" lang="en" sz="2135">
                <a:solidFill>
                  <a:srgbClr val="999999"/>
                </a:solidFill>
              </a:rPr>
              <a:t>[</a:t>
            </a:r>
            <a:r>
              <a:rPr lang="en" sz="2135">
                <a:solidFill>
                  <a:srgbClr val="999999"/>
                </a:solidFill>
              </a:rPr>
              <a:t>your research field</a:t>
            </a:r>
            <a:r>
              <a:rPr b="1" lang="en" sz="2135">
                <a:solidFill>
                  <a:srgbClr val="999999"/>
                </a:solidFill>
              </a:rPr>
              <a:t>]</a:t>
            </a:r>
            <a:r>
              <a:rPr b="1" lang="en" sz="2135">
                <a:solidFill>
                  <a:srgbClr val="980000"/>
                </a:solidFill>
              </a:rPr>
              <a:t>?</a:t>
            </a:r>
            <a:r>
              <a:rPr lang="en" sz="2135">
                <a:solidFill>
                  <a:schemeClr val="dk1"/>
                </a:solidFill>
              </a:rPr>
              <a:t>”</a:t>
            </a:r>
            <a:endParaRPr sz="2135"/>
          </a:p>
          <a:p>
            <a:pPr indent="-369570" lvl="0" marL="457200" rtl="0" algn="l">
              <a:lnSpc>
                <a:spcPct val="115000"/>
              </a:lnSpc>
              <a:spcBef>
                <a:spcPts val="0"/>
              </a:spcBef>
              <a:spcAft>
                <a:spcPts val="0"/>
              </a:spcAft>
              <a:buClr>
                <a:schemeClr val="dk1"/>
              </a:buClr>
              <a:buSzPct val="100000"/>
              <a:buAutoNum type="arabicPeriod"/>
            </a:pPr>
            <a:r>
              <a:rPr lang="en" sz="2400">
                <a:solidFill>
                  <a:schemeClr val="dk1"/>
                </a:solidFill>
              </a:rPr>
              <a:t>Ask one or several follow up </a:t>
            </a:r>
            <a:r>
              <a:rPr b="1" lang="en" sz="2550">
                <a:solidFill>
                  <a:srgbClr val="980000"/>
                </a:solidFill>
              </a:rPr>
              <a:t>critical, pointed, and challenging</a:t>
            </a:r>
            <a:r>
              <a:rPr lang="en" sz="2550">
                <a:solidFill>
                  <a:schemeClr val="dk1"/>
                </a:solidFill>
              </a:rPr>
              <a:t> </a:t>
            </a:r>
            <a:r>
              <a:rPr lang="en" sz="2400">
                <a:solidFill>
                  <a:schemeClr val="dk1"/>
                </a:solidFill>
              </a:rPr>
              <a:t>questions that question </a:t>
            </a:r>
            <a:r>
              <a:rPr lang="en" sz="2400">
                <a:solidFill>
                  <a:schemeClr val="dk1"/>
                </a:solidFill>
              </a:rPr>
              <a:t>or</a:t>
            </a:r>
            <a:r>
              <a:rPr lang="en" sz="2400">
                <a:solidFill>
                  <a:schemeClr val="dk1"/>
                </a:solidFill>
              </a:rPr>
              <a:t> challenge your answers to A1.</a:t>
            </a:r>
            <a:endParaRPr sz="2400">
              <a:solidFill>
                <a:schemeClr val="dk1"/>
              </a:solidFill>
            </a:endParaRPr>
          </a:p>
          <a:p>
            <a:pPr indent="-369570" lvl="0" marL="457200" rtl="0" algn="l">
              <a:lnSpc>
                <a:spcPct val="115000"/>
              </a:lnSpc>
              <a:spcBef>
                <a:spcPts val="2000"/>
              </a:spcBef>
              <a:spcAft>
                <a:spcPts val="0"/>
              </a:spcAft>
              <a:buClr>
                <a:schemeClr val="dk1"/>
              </a:buClr>
              <a:buSzPct val="100000"/>
              <a:buAutoNum type="arabicPeriod"/>
            </a:pPr>
            <a:r>
              <a:rPr lang="en" sz="2400">
                <a:solidFill>
                  <a:schemeClr val="dk1"/>
                </a:solidFill>
              </a:rPr>
              <a:t>Try to answer these follow up questions.</a:t>
            </a:r>
            <a:endParaRPr sz="2400">
              <a:solidFill>
                <a:schemeClr val="dk1"/>
              </a:solidFill>
            </a:endParaRPr>
          </a:p>
          <a:p>
            <a:pPr indent="-369570" lvl="0" marL="457200" rtl="0" algn="l">
              <a:lnSpc>
                <a:spcPct val="115000"/>
              </a:lnSpc>
              <a:spcBef>
                <a:spcPts val="2000"/>
              </a:spcBef>
              <a:spcAft>
                <a:spcPts val="2000"/>
              </a:spcAft>
              <a:buClr>
                <a:schemeClr val="dk1"/>
              </a:buClr>
              <a:buSzPct val="100000"/>
              <a:buAutoNum type="arabicPeriod"/>
            </a:pPr>
            <a:r>
              <a:rPr lang="en" sz="2400">
                <a:solidFill>
                  <a:schemeClr val="dk1"/>
                </a:solidFill>
              </a:rPr>
              <a:t>If needed, modify your original answer to A1, such that your answer would be more </a:t>
            </a:r>
            <a:r>
              <a:rPr lang="en" sz="2400">
                <a:solidFill>
                  <a:schemeClr val="dk1"/>
                </a:solidFill>
              </a:rPr>
              <a:t>rigorous</a:t>
            </a:r>
            <a:r>
              <a:rPr lang="en" sz="2400">
                <a:solidFill>
                  <a:schemeClr val="dk1"/>
                </a:solidFill>
              </a:rPr>
              <a:t> to justify in potential critical follow-up questions.</a:t>
            </a:r>
            <a:endParaRPr sz="2400">
              <a:solidFill>
                <a:schemeClr val="dk1"/>
              </a:solidFill>
            </a:endParaRPr>
          </a:p>
        </p:txBody>
      </p:sp>
      <p:sp>
        <p:nvSpPr>
          <p:cNvPr id="300" name="Google Shape;300;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01" name="Google Shape;301;p38"/>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Self-reflection activity A2</a:t>
            </a:r>
            <a:endParaRPr/>
          </a:p>
        </p:txBody>
      </p:sp>
      <p:sp>
        <p:nvSpPr>
          <p:cNvPr id="302" name="Google Shape;302;p38"/>
          <p:cNvSpPr txBox="1"/>
          <p:nvPr>
            <p:ph idx="3" type="subTitle"/>
          </p:nvPr>
        </p:nvSpPr>
        <p:spPr>
          <a:xfrm>
            <a:off x="311700" y="46653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600">
                <a:solidFill>
                  <a:srgbClr val="980000"/>
                </a:solidFill>
              </a:rPr>
              <a:t>Written sheet template at:</a:t>
            </a:r>
            <a:r>
              <a:rPr lang="en" sz="1600"/>
              <a:t>   https://shorturl.at/zbKYX</a:t>
            </a:r>
            <a:endParaRPr sz="16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9"/>
          <p:cNvSpPr/>
          <p:nvPr/>
        </p:nvSpPr>
        <p:spPr>
          <a:xfrm>
            <a:off x="5050450" y="1516525"/>
            <a:ext cx="3970800" cy="3387900"/>
          </a:xfrm>
          <a:prstGeom prst="roundRect">
            <a:avLst>
              <a:gd fmla="val 4409"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308" name="Google Shape;308;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Can the answers to the “why” question really be justified?</a:t>
            </a:r>
            <a:endParaRPr/>
          </a:p>
          <a:p>
            <a:pPr indent="0" lvl="0" marL="0" rtl="0" algn="l">
              <a:spcBef>
                <a:spcPts val="0"/>
              </a:spcBef>
              <a:spcAft>
                <a:spcPts val="0"/>
              </a:spcAft>
              <a:buNone/>
            </a:pPr>
            <a:r>
              <a:t/>
            </a:r>
            <a:endParaRPr/>
          </a:p>
        </p:txBody>
      </p:sp>
      <p:sp>
        <p:nvSpPr>
          <p:cNvPr id="309" name="Google Shape;309;p39"/>
          <p:cNvSpPr txBox="1"/>
          <p:nvPr>
            <p:ph idx="1" type="body"/>
          </p:nvPr>
        </p:nvSpPr>
        <p:spPr>
          <a:xfrm>
            <a:off x="311700" y="1004340"/>
            <a:ext cx="8709300" cy="5727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2000"/>
              </a:spcAft>
              <a:buNone/>
            </a:pPr>
            <a:r>
              <a:rPr lang="en" sz="1500">
                <a:solidFill>
                  <a:schemeClr val="dk1"/>
                </a:solidFill>
              </a:rPr>
              <a:t>Given your answer to the previous question A1 “</a:t>
            </a:r>
            <a:r>
              <a:rPr b="1" lang="en" sz="1500">
                <a:solidFill>
                  <a:srgbClr val="980000"/>
                </a:solidFill>
              </a:rPr>
              <a:t>Why do people conduct research in </a:t>
            </a:r>
            <a:r>
              <a:rPr b="1" lang="en" sz="1500">
                <a:solidFill>
                  <a:srgbClr val="999999"/>
                </a:solidFill>
              </a:rPr>
              <a:t>[</a:t>
            </a:r>
            <a:r>
              <a:rPr lang="en" sz="1500">
                <a:solidFill>
                  <a:srgbClr val="999999"/>
                </a:solidFill>
              </a:rPr>
              <a:t>your research field</a:t>
            </a:r>
            <a:r>
              <a:rPr b="1" lang="en" sz="1500">
                <a:solidFill>
                  <a:srgbClr val="999999"/>
                </a:solidFill>
              </a:rPr>
              <a:t>]</a:t>
            </a:r>
            <a:r>
              <a:rPr b="1" lang="en" sz="1500">
                <a:solidFill>
                  <a:srgbClr val="980000"/>
                </a:solidFill>
              </a:rPr>
              <a:t>?</a:t>
            </a:r>
            <a:r>
              <a:rPr lang="en" sz="1500">
                <a:solidFill>
                  <a:schemeClr val="dk1"/>
                </a:solidFill>
              </a:rPr>
              <a:t>”</a:t>
            </a:r>
            <a:endParaRPr sz="1500"/>
          </a:p>
        </p:txBody>
      </p:sp>
      <p:sp>
        <p:nvSpPr>
          <p:cNvPr id="310" name="Google Shape;310;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11" name="Google Shape;311;p39"/>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Group discussion G2</a:t>
            </a:r>
            <a:endParaRPr/>
          </a:p>
        </p:txBody>
      </p:sp>
      <p:sp>
        <p:nvSpPr>
          <p:cNvPr id="312" name="Google Shape;312;p39"/>
          <p:cNvSpPr txBox="1"/>
          <p:nvPr/>
        </p:nvSpPr>
        <p:spPr>
          <a:xfrm>
            <a:off x="357338" y="1483841"/>
            <a:ext cx="4424100" cy="652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latin typeface="EB Garamond"/>
                <a:ea typeface="EB Garamond"/>
                <a:cs typeface="EB Garamond"/>
                <a:sym typeface="EB Garamond"/>
              </a:rPr>
              <a:t>In a 2-3 people group, each people take turns to</a:t>
            </a:r>
            <a:endParaRPr sz="1600">
              <a:latin typeface="EB Garamond"/>
              <a:ea typeface="EB Garamond"/>
              <a:cs typeface="EB Garamond"/>
              <a:sym typeface="EB Garamond"/>
            </a:endParaRPr>
          </a:p>
          <a:p>
            <a:pPr indent="-330200" lvl="0" marL="457200" rtl="0" algn="l">
              <a:lnSpc>
                <a:spcPct val="115000"/>
              </a:lnSpc>
              <a:spcBef>
                <a:spcPts val="1000"/>
              </a:spcBef>
              <a:spcAft>
                <a:spcPts val="0"/>
              </a:spcAft>
              <a:buSzPts val="1600"/>
              <a:buFont typeface="EB Garamond"/>
              <a:buAutoNum type="arabicPeriod"/>
            </a:pPr>
            <a:r>
              <a:rPr lang="en" sz="1600">
                <a:latin typeface="EB Garamond"/>
                <a:ea typeface="EB Garamond"/>
                <a:cs typeface="EB Garamond"/>
                <a:sym typeface="EB Garamond"/>
              </a:rPr>
              <a:t>Share your answer to A1 (original or revised) to the group. </a:t>
            </a:r>
            <a:endParaRPr sz="1600">
              <a:latin typeface="EB Garamond"/>
              <a:ea typeface="EB Garamond"/>
              <a:cs typeface="EB Garamond"/>
              <a:sym typeface="EB Garamond"/>
            </a:endParaRPr>
          </a:p>
          <a:p>
            <a:pPr indent="-330200" lvl="0" marL="457200" rtl="0" algn="l">
              <a:lnSpc>
                <a:spcPct val="115000"/>
              </a:lnSpc>
              <a:spcBef>
                <a:spcPts val="1000"/>
              </a:spcBef>
              <a:spcAft>
                <a:spcPts val="0"/>
              </a:spcAft>
              <a:buSzPts val="1600"/>
              <a:buFont typeface="EB Garamond"/>
              <a:buAutoNum type="arabicPeriod"/>
            </a:pPr>
            <a:r>
              <a:rPr lang="en" sz="1600">
                <a:latin typeface="EB Garamond"/>
                <a:ea typeface="EB Garamond"/>
                <a:cs typeface="EB Garamond"/>
                <a:sym typeface="EB Garamond"/>
              </a:rPr>
              <a:t>The rest people try to</a:t>
            </a:r>
            <a:r>
              <a:rPr lang="en" sz="1600">
                <a:solidFill>
                  <a:schemeClr val="dk1"/>
                </a:solidFill>
                <a:latin typeface="EB Garamond"/>
                <a:ea typeface="EB Garamond"/>
                <a:cs typeface="EB Garamond"/>
                <a:sym typeface="EB Garamond"/>
              </a:rPr>
              <a:t> ask questions</a:t>
            </a:r>
            <a:r>
              <a:rPr b="1" lang="en" sz="1600">
                <a:solidFill>
                  <a:srgbClr val="980000"/>
                </a:solidFill>
                <a:latin typeface="EB Garamond"/>
                <a:ea typeface="EB Garamond"/>
                <a:cs typeface="EB Garamond"/>
                <a:sym typeface="EB Garamond"/>
              </a:rPr>
              <a:t> </a:t>
            </a:r>
            <a:r>
              <a:rPr lang="en" sz="1600">
                <a:latin typeface="EB Garamond"/>
                <a:ea typeface="EB Garamond"/>
                <a:cs typeface="EB Garamond"/>
                <a:sym typeface="EB Garamond"/>
              </a:rPr>
              <a:t>as </a:t>
            </a:r>
            <a:r>
              <a:rPr b="1" lang="en" sz="1600">
                <a:solidFill>
                  <a:srgbClr val="980000"/>
                </a:solidFill>
                <a:latin typeface="EB Garamond"/>
                <a:ea typeface="EB Garamond"/>
                <a:cs typeface="EB Garamond"/>
                <a:sym typeface="EB Garamond"/>
              </a:rPr>
              <a:t>critical, pointed, and challenging</a:t>
            </a:r>
            <a:r>
              <a:rPr lang="en" sz="1600">
                <a:latin typeface="EB Garamond"/>
                <a:ea typeface="EB Garamond"/>
                <a:cs typeface="EB Garamond"/>
                <a:sym typeface="EB Garamond"/>
              </a:rPr>
              <a:t> as possible to question and challenge your answer to A1.</a:t>
            </a:r>
            <a:endParaRPr sz="1600">
              <a:latin typeface="EB Garamond"/>
              <a:ea typeface="EB Garamond"/>
              <a:cs typeface="EB Garamond"/>
              <a:sym typeface="EB Garamond"/>
            </a:endParaRPr>
          </a:p>
          <a:p>
            <a:pPr indent="-330200" lvl="0" marL="457200" rtl="0" algn="l">
              <a:lnSpc>
                <a:spcPct val="115000"/>
              </a:lnSpc>
              <a:spcBef>
                <a:spcPts val="1000"/>
              </a:spcBef>
              <a:spcAft>
                <a:spcPts val="1000"/>
              </a:spcAft>
              <a:buSzPts val="1600"/>
              <a:buFont typeface="EB Garamond"/>
              <a:buAutoNum type="arabicPeriod"/>
            </a:pPr>
            <a:r>
              <a:rPr lang="en" sz="1600">
                <a:latin typeface="EB Garamond"/>
                <a:ea typeface="EB Garamond"/>
                <a:cs typeface="EB Garamond"/>
                <a:sym typeface="EB Garamond"/>
              </a:rPr>
              <a:t>Try to answer these critical questions as best as you can; it’s ok if you cannot answer them, and you can put them down in your note for you to keep thinking about them more deeply.</a:t>
            </a:r>
            <a:endParaRPr sz="1600">
              <a:latin typeface="EB Garamond"/>
              <a:ea typeface="EB Garamond"/>
              <a:cs typeface="EB Garamond"/>
              <a:sym typeface="EB Garamond"/>
            </a:endParaRPr>
          </a:p>
        </p:txBody>
      </p:sp>
      <p:sp>
        <p:nvSpPr>
          <p:cNvPr id="313" name="Google Shape;313;p39"/>
          <p:cNvSpPr txBox="1"/>
          <p:nvPr/>
        </p:nvSpPr>
        <p:spPr>
          <a:xfrm>
            <a:off x="5050450" y="1518950"/>
            <a:ext cx="3938100" cy="327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434343"/>
                </a:solidFill>
                <a:latin typeface="EB Garamond"/>
                <a:ea typeface="EB Garamond"/>
                <a:cs typeface="EB Garamond"/>
                <a:sym typeface="EB Garamond"/>
              </a:rPr>
              <a:t>Some ideas for the critical questions</a:t>
            </a:r>
            <a:endParaRPr sz="1300">
              <a:solidFill>
                <a:srgbClr val="434343"/>
              </a:solidFill>
              <a:latin typeface="EB Garamond"/>
              <a:ea typeface="EB Garamond"/>
              <a:cs typeface="EB Garamond"/>
              <a:sym typeface="EB Garamond"/>
            </a:endParaRPr>
          </a:p>
          <a:p>
            <a:pPr indent="-134620" lvl="0" marL="274320" rtl="0" algn="l">
              <a:lnSpc>
                <a:spcPct val="115000"/>
              </a:lnSpc>
              <a:spcBef>
                <a:spcPts val="100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What are the underlying assumptions? Do they hold by default?</a:t>
            </a:r>
            <a:endParaRPr>
              <a:solidFill>
                <a:schemeClr val="dk1"/>
              </a:solidFill>
              <a:latin typeface="EB Garamond"/>
              <a:ea typeface="EB Garamond"/>
              <a:cs typeface="EB Garamond"/>
              <a:sym typeface="EB Garamond"/>
            </a:endParaRPr>
          </a:p>
          <a:p>
            <a:pPr indent="-134620" lvl="0" marL="274320" rtl="0" algn="l">
              <a:lnSpc>
                <a:spcPct val="115000"/>
              </a:lnSpc>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Whose perspective does the answer take? What would be different if taking from the potential users’ and stakeholders’ perspectives?</a:t>
            </a:r>
            <a:endParaRPr>
              <a:solidFill>
                <a:schemeClr val="dk1"/>
              </a:solidFill>
              <a:latin typeface="EB Garamond"/>
              <a:ea typeface="EB Garamond"/>
              <a:cs typeface="EB Garamond"/>
              <a:sym typeface="EB Garamond"/>
            </a:endParaRPr>
          </a:p>
          <a:p>
            <a:pPr indent="-134620" lvl="0" marL="274320" rtl="0" algn="l">
              <a:lnSpc>
                <a:spcPct val="115000"/>
              </a:lnSpc>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Whose</a:t>
            </a:r>
            <a:r>
              <a:rPr lang="en">
                <a:solidFill>
                  <a:schemeClr val="dk1"/>
                </a:solidFill>
                <a:latin typeface="EB Garamond"/>
                <a:ea typeface="EB Garamond"/>
                <a:cs typeface="EB Garamond"/>
                <a:sym typeface="EB Garamond"/>
              </a:rPr>
              <a:t> interests and benefits does the answer directly serve?</a:t>
            </a:r>
            <a:endParaRPr>
              <a:solidFill>
                <a:schemeClr val="dk1"/>
              </a:solidFill>
              <a:latin typeface="EB Garamond"/>
              <a:ea typeface="EB Garamond"/>
              <a:cs typeface="EB Garamond"/>
              <a:sym typeface="EB Garamond"/>
            </a:endParaRPr>
          </a:p>
          <a:p>
            <a:pPr indent="-134620" lvl="0" marL="274320" rtl="0" algn="l">
              <a:lnSpc>
                <a:spcPct val="115000"/>
              </a:lnSpc>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Whose interests and benefits can be ignored?</a:t>
            </a:r>
            <a:endParaRPr>
              <a:solidFill>
                <a:schemeClr val="dk1"/>
              </a:solidFill>
              <a:latin typeface="EB Garamond"/>
              <a:ea typeface="EB Garamond"/>
              <a:cs typeface="EB Garamond"/>
              <a:sym typeface="EB Garamond"/>
            </a:endParaRPr>
          </a:p>
          <a:p>
            <a:pPr indent="-134620" lvl="0" marL="274320" rtl="0" algn="l">
              <a:lnSpc>
                <a:spcPct val="115000"/>
              </a:lnSpc>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What are the potential harms and risks for the answer?</a:t>
            </a:r>
            <a:endParaRPr>
              <a:solidFill>
                <a:schemeClr val="dk1"/>
              </a:solidFill>
              <a:latin typeface="EB Garamond"/>
              <a:ea typeface="EB Garamond"/>
              <a:cs typeface="EB Garamond"/>
              <a:sym typeface="EB Garamond"/>
            </a:endParaRPr>
          </a:p>
          <a:p>
            <a:pPr indent="-134620" lvl="0" marL="274320" rtl="0" algn="l">
              <a:lnSpc>
                <a:spcPct val="115000"/>
              </a:lnSpc>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Are</a:t>
            </a:r>
            <a:r>
              <a:rPr lang="en">
                <a:solidFill>
                  <a:schemeClr val="dk1"/>
                </a:solidFill>
                <a:latin typeface="EB Garamond"/>
                <a:ea typeface="EB Garamond"/>
                <a:cs typeface="EB Garamond"/>
                <a:sym typeface="EB Garamond"/>
              </a:rPr>
              <a:t> there any non-technical or technical  limitations?</a:t>
            </a:r>
            <a:endParaRPr>
              <a:solidFill>
                <a:schemeClr val="dk1"/>
              </a:solidFill>
              <a:latin typeface="EB Garamond"/>
              <a:ea typeface="EB Garamond"/>
              <a:cs typeface="EB Garamond"/>
              <a:sym typeface="EB Garamond"/>
            </a:endParaRPr>
          </a:p>
        </p:txBody>
      </p:sp>
      <p:sp>
        <p:nvSpPr>
          <p:cNvPr id="314" name="Google Shape;314;p39"/>
          <p:cNvSpPr txBox="1"/>
          <p:nvPr>
            <p:ph idx="3" type="subTitle"/>
          </p:nvPr>
        </p:nvSpPr>
        <p:spPr>
          <a:xfrm>
            <a:off x="311700" y="4759020"/>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980000"/>
                </a:solidFill>
              </a:rPr>
              <a:t>Written sheet template at:</a:t>
            </a:r>
            <a:r>
              <a:rPr lang="en" sz="1200"/>
              <a:t>   https://shorturl.at/zbKYX</a:t>
            </a:r>
            <a:endParaRPr sz="12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8" name="Shape 318"/>
        <p:cNvGrpSpPr/>
        <p:nvPr/>
      </p:nvGrpSpPr>
      <p:grpSpPr>
        <a:xfrm>
          <a:off x="0" y="0"/>
          <a:ext cx="0" cy="0"/>
          <a:chOff x="0" y="0"/>
          <a:chExt cx="0" cy="0"/>
        </a:xfrm>
      </p:grpSpPr>
      <p:sp>
        <p:nvSpPr>
          <p:cNvPr id="319" name="Google Shape;319;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Reflections on the previous discussions and activities</a:t>
            </a:r>
            <a:endParaRPr>
              <a:solidFill>
                <a:srgbClr val="980000"/>
              </a:solidFill>
            </a:endParaRPr>
          </a:p>
        </p:txBody>
      </p:sp>
      <p:sp>
        <p:nvSpPr>
          <p:cNvPr id="320" name="Google Shape;320;p40"/>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22" name="Google Shape;322;p40"/>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AutoNum type="arabicPeriod"/>
            </a:pPr>
            <a:r>
              <a:rPr lang="en"/>
              <a:t>Any insights you get from your peers?</a:t>
            </a:r>
            <a:endParaRPr/>
          </a:p>
          <a:p>
            <a:pPr indent="-361950" lvl="0" marL="457200" rtl="0" algn="l">
              <a:spcBef>
                <a:spcPts val="1000"/>
              </a:spcBef>
              <a:spcAft>
                <a:spcPts val="0"/>
              </a:spcAft>
              <a:buSzPts val="2100"/>
              <a:buAutoNum type="arabicPeriod"/>
            </a:pPr>
            <a:r>
              <a:rPr lang="en"/>
              <a:t>How this (re)frame your general understanding of the motivation for your research area?</a:t>
            </a:r>
            <a:endParaRPr/>
          </a:p>
          <a:p>
            <a:pPr indent="-361950" lvl="0" marL="457200" rtl="0" algn="l">
              <a:spcBef>
                <a:spcPts val="1000"/>
              </a:spcBef>
              <a:spcAft>
                <a:spcPts val="1000"/>
              </a:spcAft>
              <a:buSzPts val="2100"/>
              <a:buAutoNum type="arabicPeriod"/>
            </a:pPr>
            <a:r>
              <a:rPr lang="en"/>
              <a:t>How do you imagine that discussions and reflections like this can change how you frame and approach specific </a:t>
            </a:r>
            <a:r>
              <a:rPr lang="en">
                <a:solidFill>
                  <a:schemeClr val="dk1"/>
                </a:solidFill>
              </a:rPr>
              <a:t>details in </a:t>
            </a:r>
            <a:r>
              <a:rPr lang="en"/>
              <a:t>research and technical practice?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1"/>
          <p:cNvSpPr txBox="1"/>
          <p:nvPr>
            <p:ph type="title"/>
          </p:nvPr>
        </p:nvSpPr>
        <p:spPr>
          <a:xfrm>
            <a:off x="311700" y="662014"/>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Can the answers to the “why” question really be justified?</a:t>
            </a:r>
            <a:endParaRPr/>
          </a:p>
          <a:p>
            <a:pPr indent="0" lvl="0" marL="0" rtl="0" algn="l">
              <a:spcBef>
                <a:spcPts val="0"/>
              </a:spcBef>
              <a:spcAft>
                <a:spcPts val="0"/>
              </a:spcAft>
              <a:buNone/>
            </a:pPr>
            <a:r>
              <a:t/>
            </a:r>
            <a:endParaRPr/>
          </a:p>
        </p:txBody>
      </p:sp>
      <p:sp>
        <p:nvSpPr>
          <p:cNvPr id="329" name="Google Shape;329;p41"/>
          <p:cNvSpPr txBox="1"/>
          <p:nvPr>
            <p:ph idx="1" type="body"/>
          </p:nvPr>
        </p:nvSpPr>
        <p:spPr>
          <a:xfrm>
            <a:off x="451100" y="1234724"/>
            <a:ext cx="8520600" cy="36840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sz="1900">
                <a:solidFill>
                  <a:srgbClr val="666666"/>
                </a:solidFill>
              </a:rPr>
              <a:t>Providing a sound answer is usually the end of asking the “why” question.</a:t>
            </a:r>
            <a:endParaRPr sz="1900">
              <a:solidFill>
                <a:srgbClr val="666666"/>
              </a:solidFill>
            </a:endParaRPr>
          </a:p>
          <a:p>
            <a:pPr indent="0" lvl="0" marL="0" rtl="0" algn="l">
              <a:lnSpc>
                <a:spcPct val="115000"/>
              </a:lnSpc>
              <a:spcBef>
                <a:spcPts val="500"/>
              </a:spcBef>
              <a:spcAft>
                <a:spcPts val="0"/>
              </a:spcAft>
              <a:buNone/>
            </a:pPr>
            <a:r>
              <a:rPr lang="en" sz="1900">
                <a:solidFill>
                  <a:srgbClr val="666666"/>
                </a:solidFill>
              </a:rPr>
              <a:t>But for critical research and critical technical practice, it’s the beginning. </a:t>
            </a:r>
            <a:endParaRPr sz="1900">
              <a:solidFill>
                <a:srgbClr val="666666"/>
              </a:solidFill>
            </a:endParaRPr>
          </a:p>
          <a:p>
            <a:pPr indent="0" lvl="0" marL="0" rtl="0" algn="l">
              <a:lnSpc>
                <a:spcPct val="115000"/>
              </a:lnSpc>
              <a:spcBef>
                <a:spcPts val="500"/>
              </a:spcBef>
              <a:spcAft>
                <a:spcPts val="0"/>
              </a:spcAft>
              <a:buNone/>
            </a:pPr>
            <a:r>
              <a:rPr lang="en" sz="1900">
                <a:solidFill>
                  <a:srgbClr val="666666"/>
                </a:solidFill>
              </a:rPr>
              <a:t>We want to continue asking critical and challenging “why” questions.</a:t>
            </a:r>
            <a:endParaRPr sz="1900">
              <a:solidFill>
                <a:srgbClr val="666666"/>
              </a:solidFill>
            </a:endParaRPr>
          </a:p>
          <a:p>
            <a:pPr indent="0" lvl="0" marL="0" rtl="0" algn="l">
              <a:lnSpc>
                <a:spcPct val="115000"/>
              </a:lnSpc>
              <a:spcBef>
                <a:spcPts val="500"/>
              </a:spcBef>
              <a:spcAft>
                <a:spcPts val="0"/>
              </a:spcAft>
              <a:buNone/>
            </a:pPr>
            <a:r>
              <a:t/>
            </a:r>
            <a:endParaRPr sz="1900">
              <a:solidFill>
                <a:srgbClr val="666666"/>
              </a:solidFill>
            </a:endParaRPr>
          </a:p>
          <a:p>
            <a:pPr indent="0" lvl="0" marL="0" rtl="0" algn="l">
              <a:lnSpc>
                <a:spcPct val="115000"/>
              </a:lnSpc>
              <a:spcBef>
                <a:spcPts val="500"/>
              </a:spcBef>
              <a:spcAft>
                <a:spcPts val="0"/>
              </a:spcAft>
              <a:buNone/>
            </a:pPr>
            <a:r>
              <a:rPr b="1" lang="en" sz="1900"/>
              <a:t>Outline of the rest of content</a:t>
            </a:r>
            <a:endParaRPr b="1" sz="1900"/>
          </a:p>
          <a:p>
            <a:pPr indent="-349250" lvl="0" marL="457200" rtl="0" algn="l">
              <a:lnSpc>
                <a:spcPct val="115000"/>
              </a:lnSpc>
              <a:spcBef>
                <a:spcPts val="500"/>
              </a:spcBef>
              <a:spcAft>
                <a:spcPts val="0"/>
              </a:spcAft>
              <a:buClr>
                <a:srgbClr val="000000"/>
              </a:buClr>
              <a:buSzPts val="1900"/>
              <a:buAutoNum type="arabicPeriod"/>
            </a:pPr>
            <a:r>
              <a:rPr lang="en" sz="1900"/>
              <a:t>Case study</a:t>
            </a:r>
            <a:endParaRPr sz="1900"/>
          </a:p>
          <a:p>
            <a:pPr indent="-349250" lvl="0" marL="457200" rtl="0" algn="l">
              <a:lnSpc>
                <a:spcPct val="115000"/>
              </a:lnSpc>
              <a:spcBef>
                <a:spcPts val="0"/>
              </a:spcBef>
              <a:spcAft>
                <a:spcPts val="0"/>
              </a:spcAft>
              <a:buClr>
                <a:srgbClr val="000000"/>
              </a:buClr>
              <a:buSzPts val="1900"/>
              <a:buAutoNum type="arabicPeriod"/>
            </a:pPr>
            <a:r>
              <a:rPr lang="en" sz="1900"/>
              <a:t>Understanding the systemic issue</a:t>
            </a:r>
            <a:endParaRPr sz="1900"/>
          </a:p>
        </p:txBody>
      </p:sp>
      <p:sp>
        <p:nvSpPr>
          <p:cNvPr id="330" name="Google Shape;330;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31" name="Google Shape;331;p41"/>
          <p:cNvSpPr txBox="1"/>
          <p:nvPr>
            <p:ph idx="2" type="subTitle"/>
          </p:nvPr>
        </p:nvSpPr>
        <p:spPr>
          <a:xfrm>
            <a:off x="311700" y="35535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000"/>
              <a:t>Case study</a:t>
            </a:r>
            <a:endParaRPr sz="20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Can the answers to the “why” question really be justified?</a:t>
            </a:r>
            <a:endParaRPr/>
          </a:p>
        </p:txBody>
      </p:sp>
      <p:sp>
        <p:nvSpPr>
          <p:cNvPr id="337" name="Google Shape;337;p42"/>
          <p:cNvSpPr txBox="1"/>
          <p:nvPr>
            <p:ph idx="1" type="body"/>
          </p:nvPr>
        </p:nvSpPr>
        <p:spPr>
          <a:xfrm>
            <a:off x="311700" y="1152475"/>
            <a:ext cx="4059600" cy="3416400"/>
          </a:xfrm>
          <a:prstGeom prst="rect">
            <a:avLst/>
          </a:prstGeom>
        </p:spPr>
        <p:txBody>
          <a:bodyPr anchorCtr="0" anchor="t" bIns="91425" lIns="91425" spcFirstLastPara="1" rIns="91425" wrap="square" tIns="91425">
            <a:normAutofit/>
          </a:bodyPr>
          <a:lstStyle/>
          <a:p>
            <a:pPr indent="0" lvl="0" marL="0" rtl="0" algn="l">
              <a:lnSpc>
                <a:spcPct val="95000"/>
              </a:lnSpc>
              <a:spcBef>
                <a:spcPts val="0"/>
              </a:spcBef>
              <a:spcAft>
                <a:spcPts val="0"/>
              </a:spcAft>
              <a:buClr>
                <a:schemeClr val="dk1"/>
              </a:buClr>
              <a:buSzPts val="1100"/>
              <a:buFont typeface="Arial"/>
              <a:buNone/>
            </a:pPr>
            <a:r>
              <a:rPr lang="en" sz="1800">
                <a:solidFill>
                  <a:schemeClr val="dk1"/>
                </a:solidFill>
              </a:rPr>
              <a:t>Form a 2-3 people group. </a:t>
            </a:r>
            <a:endParaRPr sz="1800">
              <a:solidFill>
                <a:schemeClr val="dk1"/>
              </a:solidFill>
            </a:endParaRPr>
          </a:p>
          <a:p>
            <a:pPr indent="0" lvl="0" marL="0" rtl="0" algn="l">
              <a:lnSpc>
                <a:spcPct val="95000"/>
              </a:lnSpc>
              <a:spcBef>
                <a:spcPts val="1000"/>
              </a:spcBef>
              <a:spcAft>
                <a:spcPts val="0"/>
              </a:spcAft>
              <a:buClr>
                <a:schemeClr val="dk1"/>
              </a:buClr>
              <a:buSzPts val="1100"/>
              <a:buFont typeface="Arial"/>
              <a:buNone/>
            </a:pPr>
            <a:r>
              <a:rPr lang="en" sz="1800">
                <a:solidFill>
                  <a:schemeClr val="dk1"/>
                </a:solidFill>
              </a:rPr>
              <a:t>Each group will be given a case, which is an argument from a research paper. </a:t>
            </a:r>
            <a:endParaRPr sz="1800">
              <a:solidFill>
                <a:schemeClr val="dk1"/>
              </a:solidFill>
            </a:endParaRPr>
          </a:p>
          <a:p>
            <a:pPr indent="-342900" lvl="0" marL="457200" rtl="0" algn="l">
              <a:lnSpc>
                <a:spcPct val="95000"/>
              </a:lnSpc>
              <a:spcBef>
                <a:spcPts val="1000"/>
              </a:spcBef>
              <a:spcAft>
                <a:spcPts val="0"/>
              </a:spcAft>
              <a:buClr>
                <a:schemeClr val="dk1"/>
              </a:buClr>
              <a:buSzPts val="1800"/>
              <a:buAutoNum type="arabicPeriod"/>
            </a:pPr>
            <a:r>
              <a:rPr lang="en" sz="1800">
                <a:solidFill>
                  <a:schemeClr val="dk1"/>
                </a:solidFill>
              </a:rPr>
              <a:t>First, discuss together in your group to identify several critical questions or comments to question and challenge the authors’ argument.</a:t>
            </a:r>
            <a:endParaRPr sz="1800">
              <a:solidFill>
                <a:schemeClr val="dk1"/>
              </a:solidFill>
            </a:endParaRPr>
          </a:p>
          <a:p>
            <a:pPr indent="-342900" lvl="0" marL="457200" rtl="0" algn="l">
              <a:lnSpc>
                <a:spcPct val="95000"/>
              </a:lnSpc>
              <a:spcBef>
                <a:spcPts val="1000"/>
              </a:spcBef>
              <a:spcAft>
                <a:spcPts val="0"/>
              </a:spcAft>
              <a:buClr>
                <a:schemeClr val="dk1"/>
              </a:buClr>
              <a:buSzPts val="1800"/>
              <a:buAutoNum type="arabicPeriod"/>
            </a:pPr>
            <a:r>
              <a:rPr lang="en" sz="1800">
                <a:solidFill>
                  <a:schemeClr val="dk1"/>
                </a:solidFill>
              </a:rPr>
              <a:t>Second, each person write down your own critical questions or comments.</a:t>
            </a:r>
            <a:endParaRPr sz="2000"/>
          </a:p>
        </p:txBody>
      </p:sp>
      <p:sp>
        <p:nvSpPr>
          <p:cNvPr id="338" name="Google Shape;338;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39" name="Google Shape;339;p42"/>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a:t>
            </a:r>
            <a:endParaRPr/>
          </a:p>
        </p:txBody>
      </p:sp>
      <p:sp>
        <p:nvSpPr>
          <p:cNvPr id="340" name="Google Shape;340;p42"/>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900">
                <a:solidFill>
                  <a:srgbClr val="980000"/>
                </a:solidFill>
              </a:rPr>
              <a:t>Written sheet template at:</a:t>
            </a:r>
            <a:r>
              <a:rPr lang="en" sz="1900"/>
              <a:t>   </a:t>
            </a:r>
            <a:endParaRPr sz="1900"/>
          </a:p>
          <a:p>
            <a:pPr indent="0" lvl="0" marL="0" rtl="0" algn="l">
              <a:spcBef>
                <a:spcPts val="0"/>
              </a:spcBef>
              <a:spcAft>
                <a:spcPts val="0"/>
              </a:spcAft>
              <a:buClr>
                <a:schemeClr val="dk1"/>
              </a:buClr>
              <a:buSzPts val="1100"/>
              <a:buFont typeface="Arial"/>
              <a:buNone/>
            </a:pPr>
            <a:r>
              <a:rPr lang="en" sz="1900"/>
              <a:t>https://shorturl.at/zbKYX</a:t>
            </a:r>
            <a:endParaRPr sz="1900"/>
          </a:p>
          <a:p>
            <a:pPr indent="0" lvl="0" marL="0" rtl="0" algn="l">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3"/>
          <p:cNvSpPr/>
          <p:nvPr/>
        </p:nvSpPr>
        <p:spPr>
          <a:xfrm>
            <a:off x="4462200" y="1059325"/>
            <a:ext cx="4559100" cy="3997500"/>
          </a:xfrm>
          <a:prstGeom prst="roundRect">
            <a:avLst>
              <a:gd fmla="val 4409" name="adj"/>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346" name="Google Shape;346;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Can the answers to the “why” question really be justified?</a:t>
            </a:r>
            <a:endParaRPr/>
          </a:p>
        </p:txBody>
      </p:sp>
      <p:sp>
        <p:nvSpPr>
          <p:cNvPr id="347" name="Google Shape;347;p43"/>
          <p:cNvSpPr txBox="1"/>
          <p:nvPr>
            <p:ph idx="1" type="body"/>
          </p:nvPr>
        </p:nvSpPr>
        <p:spPr>
          <a:xfrm>
            <a:off x="311700" y="1152475"/>
            <a:ext cx="4059600" cy="3416400"/>
          </a:xfrm>
          <a:prstGeom prst="rect">
            <a:avLst/>
          </a:prstGeom>
        </p:spPr>
        <p:txBody>
          <a:bodyPr anchorCtr="0" anchor="t" bIns="91425" lIns="91425" spcFirstLastPara="1" rIns="91425" wrap="square" tIns="91425">
            <a:normAutofit/>
          </a:bodyPr>
          <a:lstStyle/>
          <a:p>
            <a:pPr indent="0" lvl="0" marL="0" rtl="0" algn="l">
              <a:lnSpc>
                <a:spcPct val="95000"/>
              </a:lnSpc>
              <a:spcBef>
                <a:spcPts val="0"/>
              </a:spcBef>
              <a:spcAft>
                <a:spcPts val="0"/>
              </a:spcAft>
              <a:buNone/>
            </a:pPr>
            <a:r>
              <a:rPr lang="en" sz="1800">
                <a:solidFill>
                  <a:schemeClr val="dk1"/>
                </a:solidFill>
              </a:rPr>
              <a:t>Form a 2-3 people group. </a:t>
            </a:r>
            <a:endParaRPr sz="1800">
              <a:solidFill>
                <a:schemeClr val="dk1"/>
              </a:solidFill>
            </a:endParaRPr>
          </a:p>
          <a:p>
            <a:pPr indent="0" lvl="0" marL="0" rtl="0" algn="l">
              <a:lnSpc>
                <a:spcPct val="95000"/>
              </a:lnSpc>
              <a:spcBef>
                <a:spcPts val="1000"/>
              </a:spcBef>
              <a:spcAft>
                <a:spcPts val="0"/>
              </a:spcAft>
              <a:buNone/>
            </a:pPr>
            <a:r>
              <a:rPr lang="en" sz="1800">
                <a:solidFill>
                  <a:schemeClr val="dk1"/>
                </a:solidFill>
              </a:rPr>
              <a:t>Each group will be given a case, which is an argument from a research paper. </a:t>
            </a:r>
            <a:endParaRPr sz="1800">
              <a:solidFill>
                <a:schemeClr val="dk1"/>
              </a:solidFill>
            </a:endParaRPr>
          </a:p>
          <a:p>
            <a:pPr indent="-342900" lvl="0" marL="457200" rtl="0" algn="l">
              <a:lnSpc>
                <a:spcPct val="95000"/>
              </a:lnSpc>
              <a:spcBef>
                <a:spcPts val="1000"/>
              </a:spcBef>
              <a:spcAft>
                <a:spcPts val="0"/>
              </a:spcAft>
              <a:buClr>
                <a:schemeClr val="dk1"/>
              </a:buClr>
              <a:buSzPts val="1800"/>
              <a:buAutoNum type="arabicPeriod"/>
            </a:pPr>
            <a:r>
              <a:rPr lang="en" sz="1800">
                <a:solidFill>
                  <a:schemeClr val="dk1"/>
                </a:solidFill>
              </a:rPr>
              <a:t>First, discuss together in your group to identify several critical questions or comments to question and challenge the authors’ argument.</a:t>
            </a:r>
            <a:endParaRPr sz="1800">
              <a:solidFill>
                <a:schemeClr val="dk1"/>
              </a:solidFill>
            </a:endParaRPr>
          </a:p>
          <a:p>
            <a:pPr indent="-342900" lvl="0" marL="457200" rtl="0" algn="l">
              <a:lnSpc>
                <a:spcPct val="95000"/>
              </a:lnSpc>
              <a:spcBef>
                <a:spcPts val="1000"/>
              </a:spcBef>
              <a:spcAft>
                <a:spcPts val="0"/>
              </a:spcAft>
              <a:buClr>
                <a:schemeClr val="dk1"/>
              </a:buClr>
              <a:buSzPts val="1800"/>
              <a:buAutoNum type="arabicPeriod"/>
            </a:pPr>
            <a:r>
              <a:rPr lang="en" sz="1800">
                <a:solidFill>
                  <a:schemeClr val="dk1"/>
                </a:solidFill>
              </a:rPr>
              <a:t>Second, each person write down your own critical questions or comments.</a:t>
            </a:r>
            <a:endParaRPr sz="2000"/>
          </a:p>
        </p:txBody>
      </p:sp>
      <p:sp>
        <p:nvSpPr>
          <p:cNvPr id="348" name="Google Shape;348;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49" name="Google Shape;349;p43"/>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a:t>
            </a:r>
            <a:endParaRPr/>
          </a:p>
        </p:txBody>
      </p:sp>
      <p:sp>
        <p:nvSpPr>
          <p:cNvPr id="350" name="Google Shape;350;p43"/>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900">
                <a:solidFill>
                  <a:srgbClr val="980000"/>
                </a:solidFill>
              </a:rPr>
              <a:t>Written sheet template at:</a:t>
            </a:r>
            <a:r>
              <a:rPr lang="en" sz="1900"/>
              <a:t>   </a:t>
            </a:r>
            <a:endParaRPr sz="1900"/>
          </a:p>
          <a:p>
            <a:pPr indent="0" lvl="0" marL="0" rtl="0" algn="l">
              <a:spcBef>
                <a:spcPts val="0"/>
              </a:spcBef>
              <a:spcAft>
                <a:spcPts val="0"/>
              </a:spcAft>
              <a:buNone/>
            </a:pPr>
            <a:r>
              <a:rPr lang="en" sz="1900"/>
              <a:t>https://shorturl.at/zbKYX</a:t>
            </a:r>
            <a:endParaRPr sz="1900"/>
          </a:p>
          <a:p>
            <a:pPr indent="0" lvl="0" marL="0" rtl="0" algn="l">
              <a:spcBef>
                <a:spcPts val="0"/>
              </a:spcBef>
              <a:spcAft>
                <a:spcPts val="0"/>
              </a:spcAft>
              <a:buNone/>
            </a:pPr>
            <a:r>
              <a:t/>
            </a:r>
            <a:endParaRPr/>
          </a:p>
        </p:txBody>
      </p:sp>
      <p:sp>
        <p:nvSpPr>
          <p:cNvPr id="351" name="Google Shape;351;p43"/>
          <p:cNvSpPr txBox="1"/>
          <p:nvPr/>
        </p:nvSpPr>
        <p:spPr>
          <a:xfrm>
            <a:off x="4462200" y="1061750"/>
            <a:ext cx="4419300" cy="327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434343"/>
                </a:solidFill>
                <a:latin typeface="EB Garamond"/>
                <a:ea typeface="EB Garamond"/>
                <a:cs typeface="EB Garamond"/>
                <a:sym typeface="EB Garamond"/>
              </a:rPr>
              <a:t>Some ideas for the critical questions and comments</a:t>
            </a:r>
            <a:endParaRPr sz="1300">
              <a:solidFill>
                <a:srgbClr val="434343"/>
              </a:solidFill>
              <a:latin typeface="EB Garamond"/>
              <a:ea typeface="EB Garamond"/>
              <a:cs typeface="EB Garamond"/>
              <a:sym typeface="EB Garamond"/>
            </a:endParaRPr>
          </a:p>
          <a:p>
            <a:pPr indent="-134620" lvl="0" marL="274320" rtl="0" algn="l">
              <a:lnSpc>
                <a:spcPct val="115000"/>
              </a:lnSpc>
              <a:spcBef>
                <a:spcPts val="1000"/>
              </a:spcBef>
              <a:spcAft>
                <a:spcPts val="0"/>
              </a:spcAft>
              <a:buClr>
                <a:schemeClr val="dk1"/>
              </a:buClr>
              <a:buSzPts val="1400"/>
              <a:buFont typeface="EB Garamond"/>
              <a:buAutoNum type="arabicPeriod"/>
            </a:pPr>
            <a:r>
              <a:rPr lang="en">
                <a:solidFill>
                  <a:schemeClr val="dk1"/>
                </a:solidFill>
                <a:latin typeface="EB Garamond"/>
                <a:ea typeface="EB Garamond"/>
                <a:cs typeface="EB Garamond"/>
                <a:sym typeface="EB Garamond"/>
              </a:rPr>
              <a:t>What are the underlying assumptions? Do they hold by default?</a:t>
            </a:r>
            <a:endParaRPr>
              <a:solidFill>
                <a:schemeClr val="dk1"/>
              </a:solidFill>
              <a:latin typeface="EB Garamond"/>
              <a:ea typeface="EB Garamond"/>
              <a:cs typeface="EB Garamond"/>
              <a:sym typeface="EB Garamond"/>
            </a:endParaRPr>
          </a:p>
          <a:p>
            <a:pPr indent="-134620" lvl="0" marL="274320" rtl="0" algn="l">
              <a:lnSpc>
                <a:spcPct val="115000"/>
              </a:lnSpc>
              <a:spcBef>
                <a:spcPts val="0"/>
              </a:spcBef>
              <a:spcAft>
                <a:spcPts val="0"/>
              </a:spcAft>
              <a:buClr>
                <a:schemeClr val="dk1"/>
              </a:buClr>
              <a:buSzPts val="1400"/>
              <a:buFont typeface="EB Garamond"/>
              <a:buAutoNum type="arabicPeriod"/>
            </a:pPr>
            <a:r>
              <a:rPr lang="en">
                <a:solidFill>
                  <a:schemeClr val="dk1"/>
                </a:solidFill>
                <a:latin typeface="EB Garamond"/>
                <a:ea typeface="EB Garamond"/>
                <a:cs typeface="EB Garamond"/>
                <a:sym typeface="EB Garamond"/>
              </a:rPr>
              <a:t>What values and worldviews do the assumptions or argument imply?</a:t>
            </a:r>
            <a:endParaRPr>
              <a:solidFill>
                <a:schemeClr val="dk1"/>
              </a:solidFill>
              <a:latin typeface="EB Garamond"/>
              <a:ea typeface="EB Garamond"/>
              <a:cs typeface="EB Garamond"/>
              <a:sym typeface="EB Garamond"/>
            </a:endParaRPr>
          </a:p>
          <a:p>
            <a:pPr indent="-134620" lvl="0" marL="274320" rtl="0" algn="l">
              <a:lnSpc>
                <a:spcPct val="115000"/>
              </a:lnSpc>
              <a:spcBef>
                <a:spcPts val="0"/>
              </a:spcBef>
              <a:spcAft>
                <a:spcPts val="0"/>
              </a:spcAft>
              <a:buClr>
                <a:schemeClr val="dk1"/>
              </a:buClr>
              <a:buSzPts val="1400"/>
              <a:buFont typeface="EB Garamond"/>
              <a:buAutoNum type="arabicPeriod"/>
            </a:pPr>
            <a:r>
              <a:rPr lang="en">
                <a:solidFill>
                  <a:schemeClr val="dk1"/>
                </a:solidFill>
                <a:latin typeface="EB Garamond"/>
                <a:ea typeface="EB Garamond"/>
                <a:cs typeface="EB Garamond"/>
                <a:sym typeface="EB Garamond"/>
              </a:rPr>
              <a:t>Are there any alternative framing, assumption, values, or worldviews that you can suggest?</a:t>
            </a:r>
            <a:endParaRPr>
              <a:solidFill>
                <a:schemeClr val="dk1"/>
              </a:solidFill>
              <a:latin typeface="EB Garamond"/>
              <a:ea typeface="EB Garamond"/>
              <a:cs typeface="EB Garamond"/>
              <a:sym typeface="EB Garamond"/>
            </a:endParaRPr>
          </a:p>
          <a:p>
            <a:pPr indent="-134620" lvl="0" marL="274320" rtl="0" algn="l">
              <a:lnSpc>
                <a:spcPct val="115000"/>
              </a:lnSpc>
              <a:spcBef>
                <a:spcPts val="0"/>
              </a:spcBef>
              <a:spcAft>
                <a:spcPts val="0"/>
              </a:spcAft>
              <a:buClr>
                <a:schemeClr val="dk1"/>
              </a:buClr>
              <a:buSzPts val="1400"/>
              <a:buFont typeface="EB Garamond"/>
              <a:buAutoNum type="arabicPeriod"/>
            </a:pPr>
            <a:r>
              <a:rPr lang="en">
                <a:solidFill>
                  <a:schemeClr val="dk1"/>
                </a:solidFill>
                <a:latin typeface="EB Garamond"/>
                <a:ea typeface="EB Garamond"/>
                <a:cs typeface="EB Garamond"/>
                <a:sym typeface="EB Garamond"/>
              </a:rPr>
              <a:t>Whose</a:t>
            </a:r>
            <a:r>
              <a:rPr lang="en">
                <a:solidFill>
                  <a:schemeClr val="dk1"/>
                </a:solidFill>
                <a:latin typeface="EB Garamond"/>
                <a:ea typeface="EB Garamond"/>
                <a:cs typeface="EB Garamond"/>
                <a:sym typeface="EB Garamond"/>
              </a:rPr>
              <a:t> perspective does the argument take? What would be different if taking from the potential users’ and impacted stakeholders’ perspectives?</a:t>
            </a:r>
            <a:endParaRPr>
              <a:solidFill>
                <a:schemeClr val="dk1"/>
              </a:solidFill>
              <a:latin typeface="EB Garamond"/>
              <a:ea typeface="EB Garamond"/>
              <a:cs typeface="EB Garamond"/>
              <a:sym typeface="EB Garamond"/>
            </a:endParaRPr>
          </a:p>
          <a:p>
            <a:pPr indent="-134620" lvl="0" marL="274320" rtl="0" algn="l">
              <a:lnSpc>
                <a:spcPct val="115000"/>
              </a:lnSpc>
              <a:spcBef>
                <a:spcPts val="0"/>
              </a:spcBef>
              <a:spcAft>
                <a:spcPts val="0"/>
              </a:spcAft>
              <a:buClr>
                <a:schemeClr val="dk1"/>
              </a:buClr>
              <a:buSzPts val="1400"/>
              <a:buFont typeface="EB Garamond"/>
              <a:buAutoNum type="arabicPeriod"/>
            </a:pPr>
            <a:r>
              <a:rPr lang="en">
                <a:solidFill>
                  <a:schemeClr val="dk1"/>
                </a:solidFill>
                <a:latin typeface="EB Garamond"/>
                <a:ea typeface="EB Garamond"/>
                <a:cs typeface="EB Garamond"/>
                <a:sym typeface="EB Garamond"/>
              </a:rPr>
              <a:t>By claiming the argument like this, whose interests and benefits does it directly serve?</a:t>
            </a:r>
            <a:endParaRPr>
              <a:solidFill>
                <a:schemeClr val="dk1"/>
              </a:solidFill>
              <a:latin typeface="EB Garamond"/>
              <a:ea typeface="EB Garamond"/>
              <a:cs typeface="EB Garamond"/>
              <a:sym typeface="EB Garamond"/>
            </a:endParaRPr>
          </a:p>
          <a:p>
            <a:pPr indent="-134620" lvl="0" marL="274320" rtl="0" algn="l">
              <a:lnSpc>
                <a:spcPct val="115000"/>
              </a:lnSpc>
              <a:spcBef>
                <a:spcPts val="0"/>
              </a:spcBef>
              <a:spcAft>
                <a:spcPts val="0"/>
              </a:spcAft>
              <a:buClr>
                <a:schemeClr val="dk1"/>
              </a:buClr>
              <a:buSzPts val="1400"/>
              <a:buFont typeface="EB Garamond"/>
              <a:buAutoNum type="arabicPeriod"/>
            </a:pPr>
            <a:r>
              <a:rPr lang="en">
                <a:solidFill>
                  <a:schemeClr val="dk1"/>
                </a:solidFill>
                <a:latin typeface="EB Garamond"/>
                <a:ea typeface="EB Garamond"/>
                <a:cs typeface="EB Garamond"/>
                <a:sym typeface="EB Garamond"/>
              </a:rPr>
              <a:t>Whose interests and benefits can be ignored?</a:t>
            </a:r>
            <a:endParaRPr>
              <a:solidFill>
                <a:schemeClr val="dk1"/>
              </a:solidFill>
              <a:latin typeface="EB Garamond"/>
              <a:ea typeface="EB Garamond"/>
              <a:cs typeface="EB Garamond"/>
              <a:sym typeface="EB Garamond"/>
            </a:endParaRPr>
          </a:p>
          <a:p>
            <a:pPr indent="-134620" lvl="0" marL="274320" rtl="0" algn="l">
              <a:lnSpc>
                <a:spcPct val="115000"/>
              </a:lnSpc>
              <a:spcBef>
                <a:spcPts val="0"/>
              </a:spcBef>
              <a:spcAft>
                <a:spcPts val="0"/>
              </a:spcAft>
              <a:buClr>
                <a:schemeClr val="dk1"/>
              </a:buClr>
              <a:buSzPts val="1400"/>
              <a:buFont typeface="EB Garamond"/>
              <a:buAutoNum type="arabicPeriod"/>
            </a:pPr>
            <a:r>
              <a:rPr lang="en">
                <a:solidFill>
                  <a:schemeClr val="dk1"/>
                </a:solidFill>
                <a:latin typeface="EB Garamond"/>
                <a:ea typeface="EB Garamond"/>
                <a:cs typeface="EB Garamond"/>
                <a:sym typeface="EB Garamond"/>
              </a:rPr>
              <a:t>What are the potential harms and risks of the argument?</a:t>
            </a:r>
            <a:endParaRPr>
              <a:solidFill>
                <a:schemeClr val="dk1"/>
              </a:solidFill>
              <a:latin typeface="EB Garamond"/>
              <a:ea typeface="EB Garamond"/>
              <a:cs typeface="EB Garamond"/>
              <a:sym typeface="EB Garamond"/>
            </a:endParaRPr>
          </a:p>
          <a:p>
            <a:pPr indent="-134620" lvl="0" marL="274320" rtl="0" algn="l">
              <a:lnSpc>
                <a:spcPct val="115000"/>
              </a:lnSpc>
              <a:spcBef>
                <a:spcPts val="0"/>
              </a:spcBef>
              <a:spcAft>
                <a:spcPts val="0"/>
              </a:spcAft>
              <a:buClr>
                <a:schemeClr val="dk1"/>
              </a:buClr>
              <a:buSzPts val="1400"/>
              <a:buFont typeface="EB Garamond"/>
              <a:buAutoNum type="arabicPeriod"/>
            </a:pPr>
            <a:r>
              <a:rPr lang="en">
                <a:solidFill>
                  <a:schemeClr val="dk1"/>
                </a:solidFill>
                <a:latin typeface="EB Garamond"/>
                <a:ea typeface="EB Garamond"/>
                <a:cs typeface="EB Garamond"/>
                <a:sym typeface="EB Garamond"/>
              </a:rPr>
              <a:t>Are there any non-technical or technical  limitations?</a:t>
            </a:r>
            <a:endParaRPr>
              <a:solidFill>
                <a:schemeClr val="dk1"/>
              </a:solidFill>
              <a:latin typeface="EB Garamond"/>
              <a:ea typeface="EB Garamond"/>
              <a:cs typeface="EB Garamond"/>
              <a:sym typeface="EB Garamon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p44"/>
          <p:cNvPicPr preferRelativeResize="0"/>
          <p:nvPr/>
        </p:nvPicPr>
        <p:blipFill>
          <a:blip r:embed="rId3">
            <a:alphaModFix/>
          </a:blip>
          <a:stretch>
            <a:fillRect/>
          </a:stretch>
        </p:blipFill>
        <p:spPr>
          <a:xfrm>
            <a:off x="3171825" y="1152467"/>
            <a:ext cx="5972176" cy="2100950"/>
          </a:xfrm>
          <a:prstGeom prst="rect">
            <a:avLst/>
          </a:prstGeom>
          <a:noFill/>
          <a:ln>
            <a:noFill/>
          </a:ln>
        </p:spPr>
      </p:pic>
      <p:sp>
        <p:nvSpPr>
          <p:cNvPr id="357" name="Google Shape;357;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cases and analysis are based on a research paper:</a:t>
            </a:r>
            <a:endParaRPr/>
          </a:p>
        </p:txBody>
      </p:sp>
      <p:sp>
        <p:nvSpPr>
          <p:cNvPr id="358" name="Google Shape;358;p44"/>
          <p:cNvSpPr txBox="1"/>
          <p:nvPr>
            <p:ph idx="1" type="body"/>
          </p:nvPr>
        </p:nvSpPr>
        <p:spPr>
          <a:xfrm>
            <a:off x="311700" y="1246825"/>
            <a:ext cx="3300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800"/>
              <a:t>The Values Encoded in </a:t>
            </a:r>
            <a:endParaRPr b="1" sz="1800"/>
          </a:p>
          <a:p>
            <a:pPr indent="0" lvl="0" marL="0" rtl="0" algn="l">
              <a:spcBef>
                <a:spcPts val="0"/>
              </a:spcBef>
              <a:spcAft>
                <a:spcPts val="0"/>
              </a:spcAft>
              <a:buNone/>
            </a:pPr>
            <a:r>
              <a:rPr b="1" lang="en" sz="1800"/>
              <a:t>Machine Learning Research.</a:t>
            </a:r>
            <a:endParaRPr b="1" sz="1800"/>
          </a:p>
          <a:p>
            <a:pPr indent="0" lvl="0" marL="0" rtl="0" algn="l">
              <a:spcBef>
                <a:spcPts val="0"/>
              </a:spcBef>
              <a:spcAft>
                <a:spcPts val="0"/>
              </a:spcAft>
              <a:buNone/>
            </a:pPr>
            <a:r>
              <a:rPr lang="en" sz="1800"/>
              <a:t>Birhane, et al. FAccT '22. 2022 ACM Conference on Fairness, Accountability, and Transparency</a:t>
            </a:r>
            <a:endParaRPr sz="1800"/>
          </a:p>
          <a:p>
            <a:pPr indent="0" lvl="0" marL="0" rtl="0" algn="l">
              <a:spcBef>
                <a:spcPts val="1000"/>
              </a:spcBef>
              <a:spcAft>
                <a:spcPts val="1000"/>
              </a:spcAft>
              <a:buNone/>
            </a:pPr>
            <a:r>
              <a:t/>
            </a:r>
            <a:endParaRPr sz="1800"/>
          </a:p>
        </p:txBody>
      </p:sp>
      <p:sp>
        <p:nvSpPr>
          <p:cNvPr id="359" name="Google Shape;359;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60" name="Google Shape;360;p44"/>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a:t>
            </a:r>
            <a:endParaRPr/>
          </a:p>
        </p:txBody>
      </p:sp>
      <p:sp>
        <p:nvSpPr>
          <p:cNvPr id="361" name="Google Shape;361;p44"/>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362" name="Google Shape;362;p44"/>
          <p:cNvSpPr txBox="1"/>
          <p:nvPr/>
        </p:nvSpPr>
        <p:spPr>
          <a:xfrm>
            <a:off x="4823000" y="3646275"/>
            <a:ext cx="4074300" cy="75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666666"/>
                </a:solidFill>
                <a:latin typeface="EB Garamond"/>
                <a:ea typeface="EB Garamond"/>
                <a:cs typeface="EB Garamond"/>
                <a:sym typeface="EB Garamond"/>
              </a:rPr>
              <a:t>Non-specified quotes in the case study are from this paper.</a:t>
            </a:r>
            <a:endParaRPr sz="1300">
              <a:solidFill>
                <a:srgbClr val="666666"/>
              </a:solidFill>
              <a:latin typeface="EB Garamond"/>
              <a:ea typeface="EB Garamond"/>
              <a:cs typeface="EB Garamond"/>
              <a:sym typeface="EB Garamond"/>
            </a:endParaRPr>
          </a:p>
        </p:txBody>
      </p:sp>
      <p:sp>
        <p:nvSpPr>
          <p:cNvPr id="363" name="Google Shape;363;p44"/>
          <p:cNvSpPr txBox="1"/>
          <p:nvPr/>
        </p:nvSpPr>
        <p:spPr>
          <a:xfrm>
            <a:off x="311700" y="3702113"/>
            <a:ext cx="9144000" cy="43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EB Garamond"/>
                <a:ea typeface="EB Garamond"/>
                <a:cs typeface="EB Garamond"/>
                <a:sym typeface="EB Garamond"/>
              </a:rPr>
              <a:t>An  example paper of critical research</a:t>
            </a:r>
            <a:endParaRPr sz="1600">
              <a:latin typeface="EB Garamond"/>
              <a:ea typeface="EB Garamond"/>
              <a:cs typeface="EB Garamond"/>
              <a:sym typeface="EB Garamon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67" name="Shape 367"/>
        <p:cNvGrpSpPr/>
        <p:nvPr/>
      </p:nvGrpSpPr>
      <p:grpSpPr>
        <a:xfrm>
          <a:off x="0" y="0"/>
          <a:ext cx="0" cy="0"/>
          <a:chOff x="0" y="0"/>
          <a:chExt cx="0" cy="0"/>
        </a:xfrm>
      </p:grpSpPr>
      <p:sp>
        <p:nvSpPr>
          <p:cNvPr id="368" name="Google Shape;368;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Research question: </a:t>
            </a:r>
            <a:r>
              <a:rPr lang="en">
                <a:solidFill>
                  <a:srgbClr val="980000"/>
                </a:solidFill>
              </a:rPr>
              <a:t>Is technology “neutral”?</a:t>
            </a:r>
            <a:endParaRPr>
              <a:solidFill>
                <a:srgbClr val="980000"/>
              </a:solidFill>
            </a:endParaRPr>
          </a:p>
          <a:p>
            <a:pPr indent="0" lvl="0" marL="0" rtl="0" algn="l">
              <a:spcBef>
                <a:spcPts val="0"/>
              </a:spcBef>
              <a:spcAft>
                <a:spcPts val="0"/>
              </a:spcAft>
              <a:buNone/>
            </a:pPr>
            <a:r>
              <a:t/>
            </a:r>
            <a:endParaRPr/>
          </a:p>
        </p:txBody>
      </p:sp>
      <p:sp>
        <p:nvSpPr>
          <p:cNvPr id="369" name="Google Shape;369;p45"/>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370" name="Google Shape;370;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71" name="Google Shape;371;p45"/>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Paper background</a:t>
            </a:r>
            <a:endParaRPr/>
          </a:p>
        </p:txBody>
      </p:sp>
      <p:sp>
        <p:nvSpPr>
          <p:cNvPr id="372" name="Google Shape;372;p45"/>
          <p:cNvSpPr/>
          <p:nvPr/>
        </p:nvSpPr>
        <p:spPr>
          <a:xfrm>
            <a:off x="2348025" y="2819850"/>
            <a:ext cx="1322700" cy="572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Technology</a:t>
            </a:r>
            <a:endParaRPr b="1">
              <a:latin typeface="EB Garamond"/>
              <a:ea typeface="EB Garamond"/>
              <a:cs typeface="EB Garamond"/>
              <a:sym typeface="EB Garamond"/>
            </a:endParaRPr>
          </a:p>
        </p:txBody>
      </p:sp>
      <p:sp>
        <p:nvSpPr>
          <p:cNvPr id="373" name="Google Shape;373;p45"/>
          <p:cNvSpPr/>
          <p:nvPr/>
        </p:nvSpPr>
        <p:spPr>
          <a:xfrm>
            <a:off x="5051175" y="2819850"/>
            <a:ext cx="1322700" cy="572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Downstream purposes</a:t>
            </a:r>
            <a:endParaRPr b="1">
              <a:latin typeface="EB Garamond"/>
              <a:ea typeface="EB Garamond"/>
              <a:cs typeface="EB Garamond"/>
              <a:sym typeface="EB Garamond"/>
            </a:endParaRPr>
          </a:p>
        </p:txBody>
      </p:sp>
      <p:cxnSp>
        <p:nvCxnSpPr>
          <p:cNvPr id="374" name="Google Shape;374;p45"/>
          <p:cNvCxnSpPr>
            <a:stCxn id="372" idx="3"/>
            <a:endCxn id="373" idx="1"/>
          </p:cNvCxnSpPr>
          <p:nvPr/>
        </p:nvCxnSpPr>
        <p:spPr>
          <a:xfrm>
            <a:off x="3670725" y="3106200"/>
            <a:ext cx="1380600" cy="0"/>
          </a:xfrm>
          <a:prstGeom prst="straightConnector1">
            <a:avLst/>
          </a:prstGeom>
          <a:noFill/>
          <a:ln cap="flat" cmpd="sng" w="19050">
            <a:solidFill>
              <a:schemeClr val="dk2"/>
            </a:solidFill>
            <a:prstDash val="solid"/>
            <a:round/>
            <a:headEnd len="med" w="med" type="none"/>
            <a:tailEnd len="med" w="med" type="stealth"/>
          </a:ln>
        </p:spPr>
      </p:cxnSp>
      <p:sp>
        <p:nvSpPr>
          <p:cNvPr id="375" name="Google Shape;375;p45"/>
          <p:cNvSpPr txBox="1"/>
          <p:nvPr/>
        </p:nvSpPr>
        <p:spPr>
          <a:xfrm>
            <a:off x="1991175" y="2304450"/>
            <a:ext cx="2036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600">
                <a:latin typeface="EB Garamond"/>
                <a:ea typeface="EB Garamond"/>
                <a:cs typeface="EB Garamond"/>
                <a:sym typeface="EB Garamond"/>
              </a:rPr>
              <a:t>Technical community</a:t>
            </a:r>
            <a:endParaRPr i="1" sz="1600">
              <a:latin typeface="EB Garamond"/>
              <a:ea typeface="EB Garamond"/>
              <a:cs typeface="EB Garamond"/>
              <a:sym typeface="EB Garamond"/>
            </a:endParaRPr>
          </a:p>
        </p:txBody>
      </p:sp>
      <p:sp>
        <p:nvSpPr>
          <p:cNvPr id="376" name="Google Shape;376;p45"/>
          <p:cNvSpPr txBox="1"/>
          <p:nvPr/>
        </p:nvSpPr>
        <p:spPr>
          <a:xfrm>
            <a:off x="4658175" y="2304450"/>
            <a:ext cx="2036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600">
                <a:latin typeface="EB Garamond"/>
                <a:ea typeface="EB Garamond"/>
                <a:cs typeface="EB Garamond"/>
                <a:sym typeface="EB Garamond"/>
              </a:rPr>
              <a:t>Societal impacts</a:t>
            </a:r>
            <a:endParaRPr i="1" sz="1600">
              <a:latin typeface="EB Garamond"/>
              <a:ea typeface="EB Garamond"/>
              <a:cs typeface="EB Garamond"/>
              <a:sym typeface="EB Garamond"/>
            </a:endParaRPr>
          </a:p>
        </p:txBody>
      </p:sp>
      <p:sp>
        <p:nvSpPr>
          <p:cNvPr id="377" name="Google Shape;377;p45"/>
          <p:cNvSpPr txBox="1"/>
          <p:nvPr/>
        </p:nvSpPr>
        <p:spPr>
          <a:xfrm>
            <a:off x="763825" y="1089500"/>
            <a:ext cx="8068500" cy="75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latin typeface="EB Garamond"/>
                <a:ea typeface="EB Garamond"/>
                <a:cs typeface="EB Garamond"/>
                <a:sym typeface="EB Garamond"/>
              </a:rPr>
              <a:t>Hypothesis to answer these questions:</a:t>
            </a:r>
            <a:endParaRPr b="1" sz="1600">
              <a:latin typeface="EB Garamond"/>
              <a:ea typeface="EB Garamond"/>
              <a:cs typeface="EB Garamond"/>
              <a:sym typeface="EB Garamond"/>
            </a:endParaRPr>
          </a:p>
          <a:p>
            <a:pPr indent="0" lvl="0" marL="0" rtl="0" algn="l">
              <a:lnSpc>
                <a:spcPct val="115000"/>
              </a:lnSpc>
              <a:spcBef>
                <a:spcPts val="0"/>
              </a:spcBef>
              <a:spcAft>
                <a:spcPts val="0"/>
              </a:spcAft>
              <a:buNone/>
            </a:pPr>
            <a:r>
              <a:rPr lang="en" sz="1600">
                <a:latin typeface="EB Garamond"/>
                <a:ea typeface="EB Garamond"/>
                <a:cs typeface="EB Garamond"/>
                <a:sym typeface="EB Garamond"/>
              </a:rPr>
              <a:t>Why are there negative societal impacts of technology? And whose responsibility is it?</a:t>
            </a:r>
            <a:endParaRPr sz="1600">
              <a:latin typeface="EB Garamond"/>
              <a:ea typeface="EB Garamond"/>
              <a:cs typeface="EB Garamond"/>
              <a:sym typeface="EB Garamon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1" name="Shape 381"/>
        <p:cNvGrpSpPr/>
        <p:nvPr/>
      </p:nvGrpSpPr>
      <p:grpSpPr>
        <a:xfrm>
          <a:off x="0" y="0"/>
          <a:ext cx="0" cy="0"/>
          <a:chOff x="0" y="0"/>
          <a:chExt cx="0" cy="0"/>
        </a:xfrm>
      </p:grpSpPr>
      <p:sp>
        <p:nvSpPr>
          <p:cNvPr id="382" name="Google Shape;382;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Research question: </a:t>
            </a:r>
            <a:r>
              <a:rPr lang="en">
                <a:solidFill>
                  <a:srgbClr val="980000"/>
                </a:solidFill>
              </a:rPr>
              <a:t>Is technology “neutral”?</a:t>
            </a:r>
            <a:endParaRPr>
              <a:solidFill>
                <a:srgbClr val="980000"/>
              </a:solidFill>
            </a:endParaRPr>
          </a:p>
          <a:p>
            <a:pPr indent="0" lvl="0" marL="0" rtl="0" algn="l">
              <a:spcBef>
                <a:spcPts val="0"/>
              </a:spcBef>
              <a:spcAft>
                <a:spcPts val="0"/>
              </a:spcAft>
              <a:buNone/>
            </a:pPr>
            <a:r>
              <a:t/>
            </a:r>
            <a:endParaRPr/>
          </a:p>
        </p:txBody>
      </p:sp>
      <p:sp>
        <p:nvSpPr>
          <p:cNvPr id="383" name="Google Shape;383;p46"/>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384" name="Google Shape;384;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85" name="Google Shape;385;p46"/>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Paper background</a:t>
            </a:r>
            <a:endParaRPr/>
          </a:p>
        </p:txBody>
      </p:sp>
      <p:sp>
        <p:nvSpPr>
          <p:cNvPr id="386" name="Google Shape;386;p46"/>
          <p:cNvSpPr/>
          <p:nvPr/>
        </p:nvSpPr>
        <p:spPr>
          <a:xfrm>
            <a:off x="2348025" y="2819850"/>
            <a:ext cx="1322700" cy="572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Technology</a:t>
            </a:r>
            <a:endParaRPr b="1">
              <a:latin typeface="EB Garamond"/>
              <a:ea typeface="EB Garamond"/>
              <a:cs typeface="EB Garamond"/>
              <a:sym typeface="EB Garamond"/>
            </a:endParaRPr>
          </a:p>
        </p:txBody>
      </p:sp>
      <p:sp>
        <p:nvSpPr>
          <p:cNvPr id="387" name="Google Shape;387;p46"/>
          <p:cNvSpPr/>
          <p:nvPr/>
        </p:nvSpPr>
        <p:spPr>
          <a:xfrm>
            <a:off x="5051175" y="2819850"/>
            <a:ext cx="1322700" cy="572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Downstream purposes</a:t>
            </a:r>
            <a:endParaRPr b="1">
              <a:latin typeface="EB Garamond"/>
              <a:ea typeface="EB Garamond"/>
              <a:cs typeface="EB Garamond"/>
              <a:sym typeface="EB Garamond"/>
            </a:endParaRPr>
          </a:p>
        </p:txBody>
      </p:sp>
      <p:cxnSp>
        <p:nvCxnSpPr>
          <p:cNvPr id="388" name="Google Shape;388;p46"/>
          <p:cNvCxnSpPr>
            <a:stCxn id="386" idx="3"/>
            <a:endCxn id="387" idx="1"/>
          </p:cNvCxnSpPr>
          <p:nvPr/>
        </p:nvCxnSpPr>
        <p:spPr>
          <a:xfrm>
            <a:off x="3670725" y="3106200"/>
            <a:ext cx="1380600" cy="0"/>
          </a:xfrm>
          <a:prstGeom prst="straightConnector1">
            <a:avLst/>
          </a:prstGeom>
          <a:noFill/>
          <a:ln cap="flat" cmpd="sng" w="19050">
            <a:solidFill>
              <a:schemeClr val="dk2"/>
            </a:solidFill>
            <a:prstDash val="solid"/>
            <a:round/>
            <a:headEnd len="med" w="med" type="none"/>
            <a:tailEnd len="med" w="med" type="stealth"/>
          </a:ln>
        </p:spPr>
      </p:cxnSp>
      <p:sp>
        <p:nvSpPr>
          <p:cNvPr id="389" name="Google Shape;389;p46"/>
          <p:cNvSpPr txBox="1"/>
          <p:nvPr/>
        </p:nvSpPr>
        <p:spPr>
          <a:xfrm>
            <a:off x="1991175" y="2304450"/>
            <a:ext cx="2036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600">
                <a:latin typeface="EB Garamond"/>
                <a:ea typeface="EB Garamond"/>
                <a:cs typeface="EB Garamond"/>
                <a:sym typeface="EB Garamond"/>
              </a:rPr>
              <a:t>Technical community</a:t>
            </a:r>
            <a:endParaRPr i="1" sz="1600">
              <a:latin typeface="EB Garamond"/>
              <a:ea typeface="EB Garamond"/>
              <a:cs typeface="EB Garamond"/>
              <a:sym typeface="EB Garamond"/>
            </a:endParaRPr>
          </a:p>
        </p:txBody>
      </p:sp>
      <p:sp>
        <p:nvSpPr>
          <p:cNvPr id="390" name="Google Shape;390;p46"/>
          <p:cNvSpPr txBox="1"/>
          <p:nvPr/>
        </p:nvSpPr>
        <p:spPr>
          <a:xfrm>
            <a:off x="4658175" y="2304450"/>
            <a:ext cx="2036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600">
                <a:latin typeface="EB Garamond"/>
                <a:ea typeface="EB Garamond"/>
                <a:cs typeface="EB Garamond"/>
                <a:sym typeface="EB Garamond"/>
              </a:rPr>
              <a:t>Societal impacts</a:t>
            </a:r>
            <a:endParaRPr i="1" sz="1600">
              <a:latin typeface="EB Garamond"/>
              <a:ea typeface="EB Garamond"/>
              <a:cs typeface="EB Garamond"/>
              <a:sym typeface="EB Garamond"/>
            </a:endParaRPr>
          </a:p>
        </p:txBody>
      </p:sp>
      <p:sp>
        <p:nvSpPr>
          <p:cNvPr id="391" name="Google Shape;391;p46"/>
          <p:cNvSpPr txBox="1"/>
          <p:nvPr/>
        </p:nvSpPr>
        <p:spPr>
          <a:xfrm>
            <a:off x="763825" y="1089500"/>
            <a:ext cx="8068500" cy="75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latin typeface="EB Garamond"/>
                <a:ea typeface="EB Garamond"/>
                <a:cs typeface="EB Garamond"/>
                <a:sym typeface="EB Garamond"/>
              </a:rPr>
              <a:t>Hypothesis to answer these questions:</a:t>
            </a:r>
            <a:endParaRPr b="1" sz="1600">
              <a:latin typeface="EB Garamond"/>
              <a:ea typeface="EB Garamond"/>
              <a:cs typeface="EB Garamond"/>
              <a:sym typeface="EB Garamond"/>
            </a:endParaRPr>
          </a:p>
          <a:p>
            <a:pPr indent="0" lvl="0" marL="0" rtl="0" algn="l">
              <a:lnSpc>
                <a:spcPct val="115000"/>
              </a:lnSpc>
              <a:spcBef>
                <a:spcPts val="0"/>
              </a:spcBef>
              <a:spcAft>
                <a:spcPts val="0"/>
              </a:spcAft>
              <a:buNone/>
            </a:pPr>
            <a:r>
              <a:rPr lang="en" sz="1600">
                <a:latin typeface="EB Garamond"/>
                <a:ea typeface="EB Garamond"/>
                <a:cs typeface="EB Garamond"/>
                <a:sym typeface="EB Garamond"/>
              </a:rPr>
              <a:t>Why are there negative societal impacts of technology? And whose responsibility is it?</a:t>
            </a:r>
            <a:endParaRPr sz="1600">
              <a:latin typeface="EB Garamond"/>
              <a:ea typeface="EB Garamond"/>
              <a:cs typeface="EB Garamond"/>
              <a:sym typeface="EB Garamond"/>
            </a:endParaRPr>
          </a:p>
        </p:txBody>
      </p:sp>
      <p:sp>
        <p:nvSpPr>
          <p:cNvPr id="392" name="Google Shape;392;p46"/>
          <p:cNvSpPr txBox="1"/>
          <p:nvPr/>
        </p:nvSpPr>
        <p:spPr>
          <a:xfrm>
            <a:off x="2060625" y="3507988"/>
            <a:ext cx="1897500" cy="30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EB Garamond"/>
                <a:ea typeface="EB Garamond"/>
                <a:cs typeface="EB Garamond"/>
                <a:sym typeface="EB Garamond"/>
              </a:rPr>
              <a:t>Tool is value neutral</a:t>
            </a:r>
            <a:endParaRPr sz="1600">
              <a:latin typeface="EB Garamond"/>
              <a:ea typeface="EB Garamond"/>
              <a:cs typeface="EB Garamond"/>
              <a:sym typeface="EB Garamond"/>
            </a:endParaRPr>
          </a:p>
        </p:txBody>
      </p:sp>
      <p:sp>
        <p:nvSpPr>
          <p:cNvPr id="393" name="Google Shape;393;p46"/>
          <p:cNvSpPr txBox="1"/>
          <p:nvPr/>
        </p:nvSpPr>
        <p:spPr>
          <a:xfrm>
            <a:off x="4763775" y="3507975"/>
            <a:ext cx="1897500" cy="30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38761D"/>
                </a:solidFill>
                <a:latin typeface="EB Garamond"/>
                <a:ea typeface="EB Garamond"/>
                <a:cs typeface="EB Garamond"/>
                <a:sym typeface="EB Garamond"/>
              </a:rPr>
              <a:t>good</a:t>
            </a:r>
            <a:r>
              <a:rPr lang="en" sz="1600">
                <a:latin typeface="EB Garamond"/>
                <a:ea typeface="EB Garamond"/>
                <a:cs typeface="EB Garamond"/>
                <a:sym typeface="EB Garamond"/>
              </a:rPr>
              <a:t> or </a:t>
            </a:r>
            <a:r>
              <a:rPr lang="en" sz="1600">
                <a:solidFill>
                  <a:srgbClr val="FF0000"/>
                </a:solidFill>
                <a:latin typeface="EB Garamond"/>
                <a:ea typeface="EB Garamond"/>
                <a:cs typeface="EB Garamond"/>
                <a:sym typeface="EB Garamond"/>
              </a:rPr>
              <a:t>bad </a:t>
            </a:r>
            <a:r>
              <a:rPr lang="en" sz="1600">
                <a:solidFill>
                  <a:srgbClr val="333333"/>
                </a:solidFill>
                <a:latin typeface="EB Garamond"/>
                <a:ea typeface="EB Garamond"/>
                <a:cs typeface="EB Garamond"/>
                <a:sym typeface="EB Garamond"/>
              </a:rPr>
              <a:t>values</a:t>
            </a:r>
            <a:endParaRPr sz="1600">
              <a:solidFill>
                <a:srgbClr val="333333"/>
              </a:solidFill>
              <a:latin typeface="EB Garamond"/>
              <a:ea typeface="EB Garamond"/>
              <a:cs typeface="EB Garamond"/>
              <a:sym typeface="EB Garamo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7" name="Shape 397"/>
        <p:cNvGrpSpPr/>
        <p:nvPr/>
      </p:nvGrpSpPr>
      <p:grpSpPr>
        <a:xfrm>
          <a:off x="0" y="0"/>
          <a:ext cx="0" cy="0"/>
          <a:chOff x="0" y="0"/>
          <a:chExt cx="0" cy="0"/>
        </a:xfrm>
      </p:grpSpPr>
      <p:sp>
        <p:nvSpPr>
          <p:cNvPr id="398" name="Google Shape;398;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Research question: </a:t>
            </a:r>
            <a:r>
              <a:rPr lang="en">
                <a:solidFill>
                  <a:srgbClr val="980000"/>
                </a:solidFill>
              </a:rPr>
              <a:t>Is technology “neutral”?</a:t>
            </a:r>
            <a:endParaRPr>
              <a:solidFill>
                <a:srgbClr val="980000"/>
              </a:solidFill>
            </a:endParaRPr>
          </a:p>
          <a:p>
            <a:pPr indent="0" lvl="0" marL="0" rtl="0" algn="l">
              <a:spcBef>
                <a:spcPts val="0"/>
              </a:spcBef>
              <a:spcAft>
                <a:spcPts val="0"/>
              </a:spcAft>
              <a:buNone/>
            </a:pPr>
            <a:r>
              <a:t/>
            </a:r>
            <a:endParaRPr/>
          </a:p>
        </p:txBody>
      </p:sp>
      <p:sp>
        <p:nvSpPr>
          <p:cNvPr id="399" name="Google Shape;399;p47"/>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400" name="Google Shape;400;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01" name="Google Shape;401;p47"/>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Paper background</a:t>
            </a:r>
            <a:endParaRPr/>
          </a:p>
        </p:txBody>
      </p:sp>
      <p:sp>
        <p:nvSpPr>
          <p:cNvPr id="402" name="Google Shape;402;p47"/>
          <p:cNvSpPr/>
          <p:nvPr/>
        </p:nvSpPr>
        <p:spPr>
          <a:xfrm>
            <a:off x="2348025" y="2819850"/>
            <a:ext cx="1322700" cy="572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Technology</a:t>
            </a:r>
            <a:endParaRPr b="1">
              <a:latin typeface="EB Garamond"/>
              <a:ea typeface="EB Garamond"/>
              <a:cs typeface="EB Garamond"/>
              <a:sym typeface="EB Garamond"/>
            </a:endParaRPr>
          </a:p>
        </p:txBody>
      </p:sp>
      <p:sp>
        <p:nvSpPr>
          <p:cNvPr id="403" name="Google Shape;403;p47"/>
          <p:cNvSpPr/>
          <p:nvPr/>
        </p:nvSpPr>
        <p:spPr>
          <a:xfrm>
            <a:off x="5051175" y="2819850"/>
            <a:ext cx="1322700" cy="572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Downstream purposes</a:t>
            </a:r>
            <a:endParaRPr b="1">
              <a:latin typeface="EB Garamond"/>
              <a:ea typeface="EB Garamond"/>
              <a:cs typeface="EB Garamond"/>
              <a:sym typeface="EB Garamond"/>
            </a:endParaRPr>
          </a:p>
        </p:txBody>
      </p:sp>
      <p:cxnSp>
        <p:nvCxnSpPr>
          <p:cNvPr id="404" name="Google Shape;404;p47"/>
          <p:cNvCxnSpPr>
            <a:stCxn id="402" idx="3"/>
            <a:endCxn id="403" idx="1"/>
          </p:cNvCxnSpPr>
          <p:nvPr/>
        </p:nvCxnSpPr>
        <p:spPr>
          <a:xfrm>
            <a:off x="3670725" y="3106200"/>
            <a:ext cx="1380600" cy="0"/>
          </a:xfrm>
          <a:prstGeom prst="straightConnector1">
            <a:avLst/>
          </a:prstGeom>
          <a:noFill/>
          <a:ln cap="flat" cmpd="sng" w="19050">
            <a:solidFill>
              <a:schemeClr val="dk2"/>
            </a:solidFill>
            <a:prstDash val="solid"/>
            <a:round/>
            <a:headEnd len="med" w="med" type="none"/>
            <a:tailEnd len="med" w="med" type="stealth"/>
          </a:ln>
        </p:spPr>
      </p:cxnSp>
      <p:sp>
        <p:nvSpPr>
          <p:cNvPr id="405" name="Google Shape;405;p47"/>
          <p:cNvSpPr txBox="1"/>
          <p:nvPr/>
        </p:nvSpPr>
        <p:spPr>
          <a:xfrm>
            <a:off x="1991175" y="2304450"/>
            <a:ext cx="2036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600">
                <a:latin typeface="EB Garamond"/>
                <a:ea typeface="EB Garamond"/>
                <a:cs typeface="EB Garamond"/>
                <a:sym typeface="EB Garamond"/>
              </a:rPr>
              <a:t>Technical community</a:t>
            </a:r>
            <a:endParaRPr i="1" sz="1600">
              <a:latin typeface="EB Garamond"/>
              <a:ea typeface="EB Garamond"/>
              <a:cs typeface="EB Garamond"/>
              <a:sym typeface="EB Garamond"/>
            </a:endParaRPr>
          </a:p>
        </p:txBody>
      </p:sp>
      <p:sp>
        <p:nvSpPr>
          <p:cNvPr id="406" name="Google Shape;406;p47"/>
          <p:cNvSpPr txBox="1"/>
          <p:nvPr/>
        </p:nvSpPr>
        <p:spPr>
          <a:xfrm>
            <a:off x="4658175" y="2304450"/>
            <a:ext cx="2036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600">
                <a:latin typeface="EB Garamond"/>
                <a:ea typeface="EB Garamond"/>
                <a:cs typeface="EB Garamond"/>
                <a:sym typeface="EB Garamond"/>
              </a:rPr>
              <a:t>Societal impacts</a:t>
            </a:r>
            <a:endParaRPr i="1" sz="1600">
              <a:latin typeface="EB Garamond"/>
              <a:ea typeface="EB Garamond"/>
              <a:cs typeface="EB Garamond"/>
              <a:sym typeface="EB Garamond"/>
            </a:endParaRPr>
          </a:p>
        </p:txBody>
      </p:sp>
      <p:sp>
        <p:nvSpPr>
          <p:cNvPr id="407" name="Google Shape;407;p47"/>
          <p:cNvSpPr txBox="1"/>
          <p:nvPr/>
        </p:nvSpPr>
        <p:spPr>
          <a:xfrm>
            <a:off x="763825" y="1089500"/>
            <a:ext cx="8068500" cy="75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latin typeface="EB Garamond"/>
                <a:ea typeface="EB Garamond"/>
                <a:cs typeface="EB Garamond"/>
                <a:sym typeface="EB Garamond"/>
              </a:rPr>
              <a:t>Hypothesis to answer these questions:</a:t>
            </a:r>
            <a:endParaRPr b="1" sz="1600">
              <a:latin typeface="EB Garamond"/>
              <a:ea typeface="EB Garamond"/>
              <a:cs typeface="EB Garamond"/>
              <a:sym typeface="EB Garamond"/>
            </a:endParaRPr>
          </a:p>
          <a:p>
            <a:pPr indent="0" lvl="0" marL="0" rtl="0" algn="l">
              <a:lnSpc>
                <a:spcPct val="115000"/>
              </a:lnSpc>
              <a:spcBef>
                <a:spcPts val="0"/>
              </a:spcBef>
              <a:spcAft>
                <a:spcPts val="0"/>
              </a:spcAft>
              <a:buNone/>
            </a:pPr>
            <a:r>
              <a:rPr lang="en" sz="1600">
                <a:latin typeface="EB Garamond"/>
                <a:ea typeface="EB Garamond"/>
                <a:cs typeface="EB Garamond"/>
                <a:sym typeface="EB Garamond"/>
              </a:rPr>
              <a:t>Why are there negative societal impacts of technology? And whose responsibility is it?</a:t>
            </a:r>
            <a:endParaRPr sz="1600">
              <a:latin typeface="EB Garamond"/>
              <a:ea typeface="EB Garamond"/>
              <a:cs typeface="EB Garamond"/>
              <a:sym typeface="EB Garamond"/>
            </a:endParaRPr>
          </a:p>
        </p:txBody>
      </p:sp>
      <p:cxnSp>
        <p:nvCxnSpPr>
          <p:cNvPr id="408" name="Google Shape;408;p47"/>
          <p:cNvCxnSpPr>
            <a:endCxn id="409" idx="0"/>
          </p:cNvCxnSpPr>
          <p:nvPr/>
        </p:nvCxnSpPr>
        <p:spPr>
          <a:xfrm>
            <a:off x="4349025" y="2078362"/>
            <a:ext cx="12000" cy="1925100"/>
          </a:xfrm>
          <a:prstGeom prst="straightConnector1">
            <a:avLst/>
          </a:prstGeom>
          <a:noFill/>
          <a:ln cap="flat" cmpd="sng" w="28575">
            <a:solidFill>
              <a:srgbClr val="FF0000"/>
            </a:solidFill>
            <a:prstDash val="solid"/>
            <a:round/>
            <a:headEnd len="med" w="med" type="none"/>
            <a:tailEnd len="med" w="med" type="none"/>
          </a:ln>
        </p:spPr>
      </p:cxnSp>
      <p:sp>
        <p:nvSpPr>
          <p:cNvPr id="409" name="Google Shape;409;p47"/>
          <p:cNvSpPr txBox="1"/>
          <p:nvPr/>
        </p:nvSpPr>
        <p:spPr>
          <a:xfrm>
            <a:off x="2753625" y="4003462"/>
            <a:ext cx="3214800" cy="30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FF0000"/>
                </a:solidFill>
                <a:latin typeface="EB Garamond"/>
                <a:ea typeface="EB Garamond"/>
                <a:cs typeface="EB Garamond"/>
                <a:sym typeface="EB Garamond"/>
              </a:rPr>
              <a:t>“an insulation from critiques of AI”</a:t>
            </a:r>
            <a:endParaRPr sz="1700">
              <a:solidFill>
                <a:srgbClr val="FF0000"/>
              </a:solidFill>
              <a:latin typeface="EB Garamond"/>
              <a:ea typeface="EB Garamond"/>
              <a:cs typeface="EB Garamond"/>
              <a:sym typeface="EB Garamond"/>
            </a:endParaRPr>
          </a:p>
          <a:p>
            <a:pPr indent="0" lvl="0" marL="0" rtl="0" algn="ctr">
              <a:spcBef>
                <a:spcPts val="0"/>
              </a:spcBef>
              <a:spcAft>
                <a:spcPts val="0"/>
              </a:spcAft>
              <a:buNone/>
            </a:pPr>
            <a:r>
              <a:t/>
            </a:r>
            <a:endParaRPr sz="1700">
              <a:solidFill>
                <a:srgbClr val="FF0000"/>
              </a:solidFill>
              <a:latin typeface="EB Garamond"/>
              <a:ea typeface="EB Garamond"/>
              <a:cs typeface="EB Garamond"/>
              <a:sym typeface="EB Garamond"/>
            </a:endParaRPr>
          </a:p>
        </p:txBody>
      </p:sp>
      <p:sp>
        <p:nvSpPr>
          <p:cNvPr id="410" name="Google Shape;410;p47"/>
          <p:cNvSpPr txBox="1"/>
          <p:nvPr/>
        </p:nvSpPr>
        <p:spPr>
          <a:xfrm>
            <a:off x="2060625" y="3507988"/>
            <a:ext cx="1897500" cy="30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EB Garamond"/>
                <a:ea typeface="EB Garamond"/>
                <a:cs typeface="EB Garamond"/>
                <a:sym typeface="EB Garamond"/>
              </a:rPr>
              <a:t>Tool is value neutral</a:t>
            </a:r>
            <a:endParaRPr sz="1600">
              <a:latin typeface="EB Garamond"/>
              <a:ea typeface="EB Garamond"/>
              <a:cs typeface="EB Garamond"/>
              <a:sym typeface="EB Garamond"/>
            </a:endParaRPr>
          </a:p>
        </p:txBody>
      </p:sp>
      <p:sp>
        <p:nvSpPr>
          <p:cNvPr id="411" name="Google Shape;411;p47"/>
          <p:cNvSpPr txBox="1"/>
          <p:nvPr/>
        </p:nvSpPr>
        <p:spPr>
          <a:xfrm>
            <a:off x="4763775" y="3507975"/>
            <a:ext cx="1897500" cy="30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38761D"/>
                </a:solidFill>
                <a:latin typeface="EB Garamond"/>
                <a:ea typeface="EB Garamond"/>
                <a:cs typeface="EB Garamond"/>
                <a:sym typeface="EB Garamond"/>
              </a:rPr>
              <a:t>good</a:t>
            </a:r>
            <a:r>
              <a:rPr lang="en" sz="1600">
                <a:latin typeface="EB Garamond"/>
                <a:ea typeface="EB Garamond"/>
                <a:cs typeface="EB Garamond"/>
                <a:sym typeface="EB Garamond"/>
              </a:rPr>
              <a:t> or </a:t>
            </a:r>
            <a:r>
              <a:rPr lang="en" sz="1600">
                <a:solidFill>
                  <a:srgbClr val="FF0000"/>
                </a:solidFill>
                <a:latin typeface="EB Garamond"/>
                <a:ea typeface="EB Garamond"/>
                <a:cs typeface="EB Garamond"/>
                <a:sym typeface="EB Garamond"/>
              </a:rPr>
              <a:t>bad </a:t>
            </a:r>
            <a:r>
              <a:rPr lang="en" sz="1600">
                <a:solidFill>
                  <a:srgbClr val="333333"/>
                </a:solidFill>
                <a:latin typeface="EB Garamond"/>
                <a:ea typeface="EB Garamond"/>
                <a:cs typeface="EB Garamond"/>
                <a:sym typeface="EB Garamond"/>
              </a:rPr>
              <a:t>values</a:t>
            </a:r>
            <a:endParaRPr sz="1600">
              <a:solidFill>
                <a:srgbClr val="333333"/>
              </a:solidFill>
              <a:latin typeface="EB Garamond"/>
              <a:ea typeface="EB Garamond"/>
              <a:cs typeface="EB Garamond"/>
              <a:sym typeface="EB Garamo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5" name="Shape 415"/>
        <p:cNvGrpSpPr/>
        <p:nvPr/>
      </p:nvGrpSpPr>
      <p:grpSpPr>
        <a:xfrm>
          <a:off x="0" y="0"/>
          <a:ext cx="0" cy="0"/>
          <a:chOff x="0" y="0"/>
          <a:chExt cx="0" cy="0"/>
        </a:xfrm>
      </p:grpSpPr>
      <p:sp>
        <p:nvSpPr>
          <p:cNvPr id="416" name="Google Shape;416;p48"/>
          <p:cNvSpPr txBox="1"/>
          <p:nvPr>
            <p:ph type="title"/>
          </p:nvPr>
        </p:nvSpPr>
        <p:spPr>
          <a:xfrm>
            <a:off x="311700" y="445025"/>
            <a:ext cx="3389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Research method</a:t>
            </a:r>
            <a:endParaRPr/>
          </a:p>
        </p:txBody>
      </p:sp>
      <p:sp>
        <p:nvSpPr>
          <p:cNvPr id="417" name="Google Shape;417;p48"/>
          <p:cNvSpPr txBox="1"/>
          <p:nvPr>
            <p:ph idx="1" type="body"/>
          </p:nvPr>
        </p:nvSpPr>
        <p:spPr>
          <a:xfrm>
            <a:off x="311700" y="1135575"/>
            <a:ext cx="46620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900">
                <a:solidFill>
                  <a:schemeClr val="dk1"/>
                </a:solidFill>
              </a:rPr>
              <a:t>Qualitative analysis of the values encoded in </a:t>
            </a:r>
            <a:endParaRPr sz="1900">
              <a:solidFill>
                <a:schemeClr val="dk1"/>
              </a:solidFill>
            </a:endParaRPr>
          </a:p>
          <a:p>
            <a:pPr indent="0" lvl="0" marL="0" rtl="0" algn="l">
              <a:spcBef>
                <a:spcPts val="0"/>
              </a:spcBef>
              <a:spcAft>
                <a:spcPts val="0"/>
              </a:spcAft>
              <a:buClr>
                <a:schemeClr val="dk1"/>
              </a:buClr>
              <a:buSzPts val="1100"/>
              <a:buFont typeface="Arial"/>
              <a:buNone/>
            </a:pPr>
            <a:r>
              <a:rPr b="1" lang="en" sz="1900">
                <a:solidFill>
                  <a:srgbClr val="980000"/>
                </a:solidFill>
              </a:rPr>
              <a:t>100 highly cited NeurIPS and ICML papers</a:t>
            </a:r>
            <a:r>
              <a:rPr lang="en" sz="1900">
                <a:solidFill>
                  <a:schemeClr val="dk1"/>
                </a:solidFill>
              </a:rPr>
              <a:t> in 2008/2009 and 2018/2019</a:t>
            </a:r>
            <a:endParaRPr sz="2500"/>
          </a:p>
        </p:txBody>
      </p:sp>
      <p:sp>
        <p:nvSpPr>
          <p:cNvPr id="418" name="Google Shape;418;p48"/>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419" name="Google Shape;419;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20" name="Google Shape;420;p48"/>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Paper background</a:t>
            </a:r>
            <a:endParaRPr/>
          </a:p>
        </p:txBody>
      </p:sp>
      <p:sp>
        <p:nvSpPr>
          <p:cNvPr id="421" name="Google Shape;421;p48"/>
          <p:cNvSpPr txBox="1"/>
          <p:nvPr>
            <p:ph type="title"/>
          </p:nvPr>
        </p:nvSpPr>
        <p:spPr>
          <a:xfrm>
            <a:off x="5112300" y="445025"/>
            <a:ext cx="3389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Research result</a:t>
            </a:r>
            <a:endParaRPr/>
          </a:p>
        </p:txBody>
      </p:sp>
      <p:sp>
        <p:nvSpPr>
          <p:cNvPr id="422" name="Google Shape;422;p48"/>
          <p:cNvSpPr txBox="1"/>
          <p:nvPr/>
        </p:nvSpPr>
        <p:spPr>
          <a:xfrm>
            <a:off x="5112300" y="1135575"/>
            <a:ext cx="5855400" cy="333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100">
                <a:solidFill>
                  <a:schemeClr val="dk1"/>
                </a:solidFill>
                <a:latin typeface="EB Garamond"/>
                <a:ea typeface="EB Garamond"/>
                <a:cs typeface="EB Garamond"/>
                <a:sym typeface="EB Garamond"/>
              </a:rPr>
              <a:t>The top values are: </a:t>
            </a:r>
            <a:endParaRPr sz="2100">
              <a:solidFill>
                <a:schemeClr val="dk1"/>
              </a:solidFill>
              <a:latin typeface="EB Garamond"/>
              <a:ea typeface="EB Garamond"/>
              <a:cs typeface="EB Garamond"/>
              <a:sym typeface="EB Garamond"/>
            </a:endParaRPr>
          </a:p>
          <a:p>
            <a:pPr indent="-361950" lvl="0" marL="457200" rtl="0" algn="l">
              <a:lnSpc>
                <a:spcPct val="115000"/>
              </a:lnSpc>
              <a:spcBef>
                <a:spcPts val="1000"/>
              </a:spcBef>
              <a:spcAft>
                <a:spcPts val="0"/>
              </a:spcAft>
              <a:buClr>
                <a:schemeClr val="dk1"/>
              </a:buClr>
              <a:buSzPts val="2100"/>
              <a:buFont typeface="EB Garamond"/>
              <a:buAutoNum type="arabicPeriod"/>
            </a:pPr>
            <a:r>
              <a:rPr lang="en" sz="2100">
                <a:solidFill>
                  <a:schemeClr val="dk1"/>
                </a:solidFill>
                <a:latin typeface="EB Garamond"/>
                <a:ea typeface="EB Garamond"/>
                <a:cs typeface="EB Garamond"/>
                <a:sym typeface="EB Garamond"/>
              </a:rPr>
              <a:t>performance (96% of papers), </a:t>
            </a:r>
            <a:endParaRPr sz="2100">
              <a:solidFill>
                <a:schemeClr val="dk1"/>
              </a:solidFill>
              <a:latin typeface="EB Garamond"/>
              <a:ea typeface="EB Garamond"/>
              <a:cs typeface="EB Garamond"/>
              <a:sym typeface="EB Garamond"/>
            </a:endParaRPr>
          </a:p>
          <a:p>
            <a:pPr indent="-361950" lvl="0" marL="457200" rtl="0" algn="l">
              <a:lnSpc>
                <a:spcPct val="115000"/>
              </a:lnSpc>
              <a:spcBef>
                <a:spcPts val="0"/>
              </a:spcBef>
              <a:spcAft>
                <a:spcPts val="0"/>
              </a:spcAft>
              <a:buClr>
                <a:schemeClr val="dk1"/>
              </a:buClr>
              <a:buSzPts val="2100"/>
              <a:buFont typeface="EB Garamond"/>
              <a:buAutoNum type="arabicPeriod"/>
            </a:pPr>
            <a:r>
              <a:rPr lang="en" sz="2100">
                <a:solidFill>
                  <a:schemeClr val="dk1"/>
                </a:solidFill>
                <a:latin typeface="EB Garamond"/>
                <a:ea typeface="EB Garamond"/>
                <a:cs typeface="EB Garamond"/>
                <a:sym typeface="EB Garamond"/>
              </a:rPr>
              <a:t>generalization (89%), </a:t>
            </a:r>
            <a:endParaRPr sz="2100">
              <a:solidFill>
                <a:schemeClr val="dk1"/>
              </a:solidFill>
              <a:latin typeface="EB Garamond"/>
              <a:ea typeface="EB Garamond"/>
              <a:cs typeface="EB Garamond"/>
              <a:sym typeface="EB Garamond"/>
            </a:endParaRPr>
          </a:p>
          <a:p>
            <a:pPr indent="-361950" lvl="0" marL="457200" rtl="0" algn="l">
              <a:lnSpc>
                <a:spcPct val="115000"/>
              </a:lnSpc>
              <a:spcBef>
                <a:spcPts val="0"/>
              </a:spcBef>
              <a:spcAft>
                <a:spcPts val="0"/>
              </a:spcAft>
              <a:buClr>
                <a:schemeClr val="dk1"/>
              </a:buClr>
              <a:buSzPts val="2100"/>
              <a:buFont typeface="EB Garamond"/>
              <a:buAutoNum type="arabicPeriod"/>
            </a:pPr>
            <a:r>
              <a:rPr lang="en" sz="2100">
                <a:solidFill>
                  <a:schemeClr val="dk1"/>
                </a:solidFill>
                <a:latin typeface="EB Garamond"/>
                <a:ea typeface="EB Garamond"/>
                <a:cs typeface="EB Garamond"/>
                <a:sym typeface="EB Garamond"/>
              </a:rPr>
              <a:t>building on past work (88%), </a:t>
            </a:r>
            <a:endParaRPr sz="2100">
              <a:solidFill>
                <a:schemeClr val="dk1"/>
              </a:solidFill>
              <a:latin typeface="EB Garamond"/>
              <a:ea typeface="EB Garamond"/>
              <a:cs typeface="EB Garamond"/>
              <a:sym typeface="EB Garamond"/>
            </a:endParaRPr>
          </a:p>
          <a:p>
            <a:pPr indent="-361950" lvl="0" marL="457200" rtl="0" algn="l">
              <a:lnSpc>
                <a:spcPct val="115000"/>
              </a:lnSpc>
              <a:spcBef>
                <a:spcPts val="0"/>
              </a:spcBef>
              <a:spcAft>
                <a:spcPts val="0"/>
              </a:spcAft>
              <a:buClr>
                <a:schemeClr val="dk1"/>
              </a:buClr>
              <a:buSzPts val="2100"/>
              <a:buFont typeface="EB Garamond"/>
              <a:buAutoNum type="arabicPeriod"/>
            </a:pPr>
            <a:r>
              <a:rPr lang="en" sz="2100">
                <a:solidFill>
                  <a:schemeClr val="dk1"/>
                </a:solidFill>
                <a:latin typeface="EB Garamond"/>
                <a:ea typeface="EB Garamond"/>
                <a:cs typeface="EB Garamond"/>
                <a:sym typeface="EB Garamond"/>
              </a:rPr>
              <a:t>quantitative evidence (85%), </a:t>
            </a:r>
            <a:endParaRPr sz="2100">
              <a:solidFill>
                <a:schemeClr val="dk1"/>
              </a:solidFill>
              <a:latin typeface="EB Garamond"/>
              <a:ea typeface="EB Garamond"/>
              <a:cs typeface="EB Garamond"/>
              <a:sym typeface="EB Garamond"/>
            </a:endParaRPr>
          </a:p>
          <a:p>
            <a:pPr indent="-361950" lvl="0" marL="457200" rtl="0" algn="l">
              <a:lnSpc>
                <a:spcPct val="115000"/>
              </a:lnSpc>
              <a:spcBef>
                <a:spcPts val="0"/>
              </a:spcBef>
              <a:spcAft>
                <a:spcPts val="0"/>
              </a:spcAft>
              <a:buClr>
                <a:schemeClr val="dk1"/>
              </a:buClr>
              <a:buSzPts val="2100"/>
              <a:buFont typeface="EB Garamond"/>
              <a:buAutoNum type="arabicPeriod"/>
            </a:pPr>
            <a:r>
              <a:rPr lang="en" sz="2100">
                <a:solidFill>
                  <a:schemeClr val="dk1"/>
                </a:solidFill>
                <a:latin typeface="EB Garamond"/>
                <a:ea typeface="EB Garamond"/>
                <a:cs typeface="EB Garamond"/>
                <a:sym typeface="EB Garamond"/>
              </a:rPr>
              <a:t>efficiency (84%), </a:t>
            </a:r>
            <a:endParaRPr sz="2100">
              <a:solidFill>
                <a:schemeClr val="dk1"/>
              </a:solidFill>
              <a:latin typeface="EB Garamond"/>
              <a:ea typeface="EB Garamond"/>
              <a:cs typeface="EB Garamond"/>
              <a:sym typeface="EB Garamond"/>
            </a:endParaRPr>
          </a:p>
          <a:p>
            <a:pPr indent="-361950" lvl="0" marL="457200" rtl="0" algn="l">
              <a:lnSpc>
                <a:spcPct val="115000"/>
              </a:lnSpc>
              <a:spcBef>
                <a:spcPts val="0"/>
              </a:spcBef>
              <a:spcAft>
                <a:spcPts val="0"/>
              </a:spcAft>
              <a:buClr>
                <a:schemeClr val="dk1"/>
              </a:buClr>
              <a:buSzPts val="2100"/>
              <a:buFont typeface="EB Garamond"/>
              <a:buAutoNum type="arabicPeriod"/>
            </a:pPr>
            <a:r>
              <a:rPr lang="en" sz="2100">
                <a:solidFill>
                  <a:schemeClr val="dk1"/>
                </a:solidFill>
                <a:latin typeface="EB Garamond"/>
                <a:ea typeface="EB Garamond"/>
                <a:cs typeface="EB Garamond"/>
                <a:sym typeface="EB Garamond"/>
              </a:rPr>
              <a:t>novelty (77%). </a:t>
            </a:r>
            <a:endParaRPr sz="2100">
              <a:solidFill>
                <a:schemeClr val="dk1"/>
              </a:solidFill>
              <a:latin typeface="EB Garamond"/>
              <a:ea typeface="EB Garamond"/>
              <a:cs typeface="EB Garamond"/>
              <a:sym typeface="EB Garamond"/>
            </a:endParaRPr>
          </a:p>
          <a:p>
            <a:pPr indent="0" lvl="0" marL="0" rtl="0" algn="l">
              <a:lnSpc>
                <a:spcPct val="115000"/>
              </a:lnSpc>
              <a:spcBef>
                <a:spcPts val="1000"/>
              </a:spcBef>
              <a:spcAft>
                <a:spcPts val="1200"/>
              </a:spcAft>
              <a:buNone/>
            </a:pPr>
            <a:r>
              <a:t/>
            </a:r>
            <a:endParaRPr sz="1900">
              <a:solidFill>
                <a:schemeClr val="dk1"/>
              </a:solidFill>
              <a:latin typeface="EB Garamond"/>
              <a:ea typeface="EB Garamond"/>
              <a:cs typeface="EB Garamond"/>
              <a:sym typeface="EB Garamo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28" name="Google Shape;428;p49"/>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a:t>
            </a:r>
            <a:endParaRPr/>
          </a:p>
        </p:txBody>
      </p:sp>
      <p:graphicFrame>
        <p:nvGraphicFramePr>
          <p:cNvPr id="429" name="Google Shape;429;p49"/>
          <p:cNvGraphicFramePr/>
          <p:nvPr/>
        </p:nvGraphicFramePr>
        <p:xfrm>
          <a:off x="4651750" y="585800"/>
          <a:ext cx="3000000" cy="3000000"/>
        </p:xfrm>
        <a:graphic>
          <a:graphicData uri="http://schemas.openxmlformats.org/drawingml/2006/table">
            <a:tbl>
              <a:tblPr>
                <a:noFill/>
                <a:tableStyleId>{EB7D899F-54B5-47A3-A52D-23B6D40A6CB9}</a:tableStyleId>
              </a:tblPr>
              <a:tblGrid>
                <a:gridCol w="4473200"/>
              </a:tblGrid>
              <a:tr h="1000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a:t>
                      </a:r>
                      <a:r>
                        <a:rPr lang="en" sz="1450">
                          <a:solidFill>
                            <a:srgbClr val="333333"/>
                          </a:solidFill>
                          <a:latin typeface="Georgia"/>
                          <a:ea typeface="Georgia"/>
                          <a:cs typeface="Georgia"/>
                          <a:sym typeface="Georgia"/>
                        </a:rPr>
                        <a:t>In addition to having theoretically sound grounds, the proposed method also outperformed state-of-the-art methods in two experiments with real data.”</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graphicFrame>
        <p:nvGraphicFramePr>
          <p:cNvPr id="430" name="Google Shape;430;p49"/>
          <p:cNvGraphicFramePr/>
          <p:nvPr/>
        </p:nvGraphicFramePr>
        <p:xfrm>
          <a:off x="4651750" y="2667000"/>
          <a:ext cx="3000000" cy="3000000"/>
        </p:xfrm>
        <a:graphic>
          <a:graphicData uri="http://schemas.openxmlformats.org/drawingml/2006/table">
            <a:tbl>
              <a:tblPr>
                <a:solidFill>
                  <a:srgbClr val="FFFFFF"/>
                </a:solidFill>
                <a:tableStyleId>{EB7D899F-54B5-47A3-A52D-23B6D40A6CB9}</a:tableStyleId>
              </a:tblPr>
              <a:tblGrid>
                <a:gridCol w="4473200"/>
              </a:tblGrid>
              <a:tr h="6858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a:t>
                      </a:r>
                      <a:r>
                        <a:rPr lang="en" sz="1450">
                          <a:solidFill>
                            <a:srgbClr val="333333"/>
                          </a:solidFill>
                          <a:latin typeface="Georgia"/>
                          <a:ea typeface="Georgia"/>
                          <a:cs typeface="Georgia"/>
                          <a:sym typeface="Georgia"/>
                        </a:rPr>
                        <a:t>Experiments show that PointCNN achieves on par or better performance than state-of-the-art methods on multiple challenging benchmark datasets and tasks.”</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sp>
        <p:nvSpPr>
          <p:cNvPr id="431" name="Google Shape;431;p49"/>
          <p:cNvSpPr txBox="1"/>
          <p:nvPr/>
        </p:nvSpPr>
        <p:spPr>
          <a:xfrm>
            <a:off x="4709175" y="171325"/>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1</a:t>
            </a:r>
            <a:endParaRPr b="1" sz="1600">
              <a:latin typeface="EB Garamond"/>
              <a:ea typeface="EB Garamond"/>
              <a:cs typeface="EB Garamond"/>
              <a:sym typeface="EB Garamond"/>
            </a:endParaRPr>
          </a:p>
        </p:txBody>
      </p:sp>
      <p:sp>
        <p:nvSpPr>
          <p:cNvPr id="432" name="Google Shape;432;p49"/>
          <p:cNvSpPr txBox="1"/>
          <p:nvPr/>
        </p:nvSpPr>
        <p:spPr>
          <a:xfrm>
            <a:off x="4709175" y="2270885"/>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2</a:t>
            </a:r>
            <a:endParaRPr b="1" sz="1600">
              <a:latin typeface="EB Garamond"/>
              <a:ea typeface="EB Garamond"/>
              <a:cs typeface="EB Garamond"/>
              <a:sym typeface="EB Garamo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Possible critiques</a:t>
            </a:r>
            <a:endParaRPr/>
          </a:p>
        </p:txBody>
      </p:sp>
      <p:sp>
        <p:nvSpPr>
          <p:cNvPr id="438" name="Google Shape;438;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39" name="Google Shape;439;p50"/>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 Stated values 1: Performance</a:t>
            </a:r>
            <a:endParaRPr/>
          </a:p>
        </p:txBody>
      </p:sp>
      <p:sp>
        <p:nvSpPr>
          <p:cNvPr id="440" name="Google Shape;440;p50"/>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441" name="Google Shape;441;p50"/>
          <p:cNvSpPr txBox="1"/>
          <p:nvPr>
            <p:ph idx="1" type="body"/>
          </p:nvPr>
        </p:nvSpPr>
        <p:spPr>
          <a:xfrm>
            <a:off x="207725" y="1152475"/>
            <a:ext cx="4364400" cy="34164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AutoNum type="arabicPeriod"/>
            </a:pPr>
            <a:r>
              <a:rPr lang="en"/>
              <a:t>Why is “performance” measured on datasets that are ‘typically preestablished, large corpora with discrete “ground truth” labels’ being viewed as the sole indicator of algorithmic efficacy?</a:t>
            </a:r>
            <a:endParaRPr/>
          </a:p>
          <a:p>
            <a:pPr indent="-361950" lvl="0" marL="457200" rtl="0" algn="l">
              <a:spcBef>
                <a:spcPts val="1000"/>
              </a:spcBef>
              <a:spcAft>
                <a:spcPts val="1000"/>
              </a:spcAft>
              <a:buSzPts val="2100"/>
              <a:buAutoNum type="arabicPeriod"/>
            </a:pPr>
            <a:r>
              <a:rPr lang="en"/>
              <a:t>Why is “performance” solely defined as “state-of-the-art” results?</a:t>
            </a:r>
            <a:endParaRPr/>
          </a:p>
        </p:txBody>
      </p:sp>
      <p:graphicFrame>
        <p:nvGraphicFramePr>
          <p:cNvPr id="442" name="Google Shape;442;p50"/>
          <p:cNvGraphicFramePr/>
          <p:nvPr/>
        </p:nvGraphicFramePr>
        <p:xfrm>
          <a:off x="4651750" y="585800"/>
          <a:ext cx="3000000" cy="3000000"/>
        </p:xfrm>
        <a:graphic>
          <a:graphicData uri="http://schemas.openxmlformats.org/drawingml/2006/table">
            <a:tbl>
              <a:tblPr>
                <a:noFill/>
                <a:tableStyleId>{EB7D899F-54B5-47A3-A52D-23B6D40A6CB9}</a:tableStyleId>
              </a:tblPr>
              <a:tblGrid>
                <a:gridCol w="4473200"/>
              </a:tblGrid>
              <a:tr h="1000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“In addition to having theoretically sound grounds, the proposed method also</a:t>
                      </a:r>
                      <a:r>
                        <a:rPr lang="en" sz="1450">
                          <a:solidFill>
                            <a:srgbClr val="333333"/>
                          </a:solidFill>
                          <a:latin typeface="Georgia"/>
                          <a:ea typeface="Georgia"/>
                          <a:cs typeface="Georgia"/>
                          <a:sym typeface="Georgia"/>
                        </a:rPr>
                        <a:t> </a:t>
                      </a:r>
                      <a:r>
                        <a:rPr lang="en" sz="1450" u="sng">
                          <a:solidFill>
                            <a:srgbClr val="333333"/>
                          </a:solidFill>
                          <a:latin typeface="Georgia"/>
                          <a:ea typeface="Georgia"/>
                          <a:cs typeface="Georgia"/>
                          <a:sym typeface="Georgia"/>
                        </a:rPr>
                        <a:t>outperformed state-of-the-art</a:t>
                      </a:r>
                      <a:r>
                        <a:rPr b="1" lang="en" sz="1450">
                          <a:solidFill>
                            <a:srgbClr val="333333"/>
                          </a:solidFill>
                          <a:latin typeface="Georgia"/>
                          <a:ea typeface="Georgia"/>
                          <a:cs typeface="Georgia"/>
                          <a:sym typeface="Georgia"/>
                        </a:rPr>
                        <a:t> </a:t>
                      </a:r>
                      <a:r>
                        <a:rPr lang="en" sz="1450">
                          <a:solidFill>
                            <a:srgbClr val="333333"/>
                          </a:solidFill>
                          <a:latin typeface="Georgia"/>
                          <a:ea typeface="Georgia"/>
                          <a:cs typeface="Georgia"/>
                          <a:sym typeface="Georgia"/>
                        </a:rPr>
                        <a:t>methods in two experiments with real data.”</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graphicFrame>
        <p:nvGraphicFramePr>
          <p:cNvPr id="443" name="Google Shape;443;p50"/>
          <p:cNvGraphicFramePr/>
          <p:nvPr/>
        </p:nvGraphicFramePr>
        <p:xfrm>
          <a:off x="4651750" y="2667000"/>
          <a:ext cx="3000000" cy="3000000"/>
        </p:xfrm>
        <a:graphic>
          <a:graphicData uri="http://schemas.openxmlformats.org/drawingml/2006/table">
            <a:tbl>
              <a:tblPr>
                <a:solidFill>
                  <a:srgbClr val="FFFFFF"/>
                </a:solidFill>
                <a:tableStyleId>{EB7D899F-54B5-47A3-A52D-23B6D40A6CB9}</a:tableStyleId>
              </a:tblPr>
              <a:tblGrid>
                <a:gridCol w="4473200"/>
              </a:tblGrid>
              <a:tr h="6858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“Experiments show that PointCNN achieves on par or better </a:t>
                      </a:r>
                      <a:r>
                        <a:rPr lang="en" sz="1450" u="sng">
                          <a:solidFill>
                            <a:srgbClr val="333333"/>
                          </a:solidFill>
                          <a:latin typeface="Georgia"/>
                          <a:ea typeface="Georgia"/>
                          <a:cs typeface="Georgia"/>
                          <a:sym typeface="Georgia"/>
                        </a:rPr>
                        <a:t>performance </a:t>
                      </a:r>
                      <a:r>
                        <a:rPr lang="en" sz="1450">
                          <a:solidFill>
                            <a:srgbClr val="333333"/>
                          </a:solidFill>
                          <a:latin typeface="Georgia"/>
                          <a:ea typeface="Georgia"/>
                          <a:cs typeface="Georgia"/>
                          <a:sym typeface="Georgia"/>
                        </a:rPr>
                        <a:t>than </a:t>
                      </a:r>
                      <a:r>
                        <a:rPr lang="en" sz="1450" u="sng">
                          <a:solidFill>
                            <a:srgbClr val="333333"/>
                          </a:solidFill>
                          <a:latin typeface="Georgia"/>
                          <a:ea typeface="Georgia"/>
                          <a:cs typeface="Georgia"/>
                          <a:sym typeface="Georgia"/>
                        </a:rPr>
                        <a:t>state-of-the-art methods</a:t>
                      </a:r>
                      <a:r>
                        <a:rPr b="1" lang="en" sz="1450">
                          <a:solidFill>
                            <a:srgbClr val="333333"/>
                          </a:solidFill>
                          <a:latin typeface="Georgia"/>
                          <a:ea typeface="Georgia"/>
                          <a:cs typeface="Georgia"/>
                          <a:sym typeface="Georgia"/>
                        </a:rPr>
                        <a:t> </a:t>
                      </a:r>
                      <a:r>
                        <a:rPr lang="en" sz="1450">
                          <a:solidFill>
                            <a:srgbClr val="333333"/>
                          </a:solidFill>
                          <a:latin typeface="Georgia"/>
                          <a:ea typeface="Georgia"/>
                          <a:cs typeface="Georgia"/>
                          <a:sym typeface="Georgia"/>
                        </a:rPr>
                        <a:t>on multiple challenging </a:t>
                      </a:r>
                      <a:r>
                        <a:rPr lang="en" sz="1450" u="sng">
                          <a:solidFill>
                            <a:srgbClr val="333333"/>
                          </a:solidFill>
                          <a:latin typeface="Georgia"/>
                          <a:ea typeface="Georgia"/>
                          <a:cs typeface="Georgia"/>
                          <a:sym typeface="Georgia"/>
                        </a:rPr>
                        <a:t>benchmark datasets</a:t>
                      </a:r>
                      <a:r>
                        <a:rPr lang="en" sz="1450">
                          <a:solidFill>
                            <a:srgbClr val="333333"/>
                          </a:solidFill>
                          <a:latin typeface="Georgia"/>
                          <a:ea typeface="Georgia"/>
                          <a:cs typeface="Georgia"/>
                          <a:sym typeface="Georgia"/>
                        </a:rPr>
                        <a:t> and tasks.”</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sp>
        <p:nvSpPr>
          <p:cNvPr id="444" name="Google Shape;444;p50"/>
          <p:cNvSpPr txBox="1"/>
          <p:nvPr/>
        </p:nvSpPr>
        <p:spPr>
          <a:xfrm>
            <a:off x="4709175" y="171325"/>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1</a:t>
            </a:r>
            <a:endParaRPr b="1" sz="1600">
              <a:latin typeface="EB Garamond"/>
              <a:ea typeface="EB Garamond"/>
              <a:cs typeface="EB Garamond"/>
              <a:sym typeface="EB Garamond"/>
            </a:endParaRPr>
          </a:p>
        </p:txBody>
      </p:sp>
      <p:sp>
        <p:nvSpPr>
          <p:cNvPr id="445" name="Google Shape;445;p50"/>
          <p:cNvSpPr txBox="1"/>
          <p:nvPr/>
        </p:nvSpPr>
        <p:spPr>
          <a:xfrm>
            <a:off x="4709175" y="2270885"/>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2</a:t>
            </a:r>
            <a:endParaRPr b="1" sz="1600">
              <a:latin typeface="EB Garamond"/>
              <a:ea typeface="EB Garamond"/>
              <a:cs typeface="EB Garamond"/>
              <a:sym typeface="EB 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1">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graphicFrame>
        <p:nvGraphicFramePr>
          <p:cNvPr id="450" name="Google Shape;450;p51"/>
          <p:cNvGraphicFramePr/>
          <p:nvPr/>
        </p:nvGraphicFramePr>
        <p:xfrm>
          <a:off x="4651750" y="2895600"/>
          <a:ext cx="3000000" cy="3000000"/>
        </p:xfrm>
        <a:graphic>
          <a:graphicData uri="http://schemas.openxmlformats.org/drawingml/2006/table">
            <a:tbl>
              <a:tblPr>
                <a:solidFill>
                  <a:srgbClr val="FFFFFF"/>
                </a:solidFill>
                <a:tableStyleId>{EB7D899F-54B5-47A3-A52D-23B6D40A6CB9}</a:tableStyleId>
              </a:tblPr>
              <a:tblGrid>
                <a:gridCol w="4473200"/>
              </a:tblGrid>
              <a:tr h="6858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a:t>
                      </a:r>
                      <a:r>
                        <a:rPr lang="en" sz="1450">
                          <a:solidFill>
                            <a:srgbClr val="333333"/>
                          </a:solidFill>
                          <a:latin typeface="Georgia"/>
                          <a:ea typeface="Georgia"/>
                          <a:cs typeface="Georgia"/>
                          <a:sym typeface="Georgia"/>
                        </a:rPr>
                        <a:t>We have also demonstrated that the proposed model is able to generalize much better than LDA in terms of both the log-probability on held-out documents and the retrieval accuracy.</a:t>
                      </a:r>
                      <a:r>
                        <a:rPr lang="en" sz="1450">
                          <a:solidFill>
                            <a:srgbClr val="333333"/>
                          </a:solidFill>
                          <a:latin typeface="Georgia"/>
                          <a:ea typeface="Georgia"/>
                          <a:cs typeface="Georgia"/>
                          <a:sym typeface="Georgia"/>
                        </a:rPr>
                        <a:t>”</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sp>
        <p:nvSpPr>
          <p:cNvPr id="451" name="Google Shape;451;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52" name="Google Shape;452;p51"/>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a:t>
            </a:r>
            <a:endParaRPr/>
          </a:p>
        </p:txBody>
      </p:sp>
      <p:graphicFrame>
        <p:nvGraphicFramePr>
          <p:cNvPr id="453" name="Google Shape;453;p51"/>
          <p:cNvGraphicFramePr/>
          <p:nvPr/>
        </p:nvGraphicFramePr>
        <p:xfrm>
          <a:off x="4651750" y="433400"/>
          <a:ext cx="3000000" cy="3000000"/>
        </p:xfrm>
        <a:graphic>
          <a:graphicData uri="http://schemas.openxmlformats.org/drawingml/2006/table">
            <a:tbl>
              <a:tblPr>
                <a:noFill/>
                <a:tableStyleId>{EB7D899F-54B5-47A3-A52D-23B6D40A6CB9}</a:tableStyleId>
              </a:tblPr>
              <a:tblGrid>
                <a:gridCol w="4473200"/>
              </a:tblGrid>
              <a:tr h="1000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a:t>
                      </a:r>
                      <a:r>
                        <a:rPr lang="en" sz="1450">
                          <a:solidFill>
                            <a:srgbClr val="333333"/>
                          </a:solidFill>
                          <a:latin typeface="Georgia"/>
                          <a:ea typeface="Georgia"/>
                          <a:cs typeface="Georgia"/>
                          <a:sym typeface="Georgia"/>
                        </a:rPr>
                        <a:t>Our proposed invariance measure is broadly applicable to evaluating many deep learning algorithms for many tasks, but the present paper will focus on two different algorithms applied to computer vision.</a:t>
                      </a:r>
                      <a:r>
                        <a:rPr lang="en" sz="1450">
                          <a:solidFill>
                            <a:srgbClr val="333333"/>
                          </a:solidFill>
                          <a:latin typeface="Georgia"/>
                          <a:ea typeface="Georgia"/>
                          <a:cs typeface="Georgia"/>
                          <a:sym typeface="Georgia"/>
                        </a:rPr>
                        <a:t>”</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sp>
        <p:nvSpPr>
          <p:cNvPr id="454" name="Google Shape;454;p51"/>
          <p:cNvSpPr txBox="1"/>
          <p:nvPr/>
        </p:nvSpPr>
        <p:spPr>
          <a:xfrm>
            <a:off x="4709175" y="95125"/>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3</a:t>
            </a:r>
            <a:endParaRPr b="1" sz="1600">
              <a:latin typeface="EB Garamond"/>
              <a:ea typeface="EB Garamond"/>
              <a:cs typeface="EB Garamond"/>
              <a:sym typeface="EB Garamond"/>
            </a:endParaRPr>
          </a:p>
        </p:txBody>
      </p:sp>
      <p:sp>
        <p:nvSpPr>
          <p:cNvPr id="455" name="Google Shape;455;p51"/>
          <p:cNvSpPr txBox="1"/>
          <p:nvPr/>
        </p:nvSpPr>
        <p:spPr>
          <a:xfrm>
            <a:off x="4709175" y="2499485"/>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4</a:t>
            </a:r>
            <a:endParaRPr b="1" sz="1600">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sz="1600">
              <a:solidFill>
                <a:schemeClr val="dk1"/>
              </a:solidFill>
              <a:latin typeface="EB Garamond"/>
              <a:ea typeface="EB Garamond"/>
              <a:cs typeface="EB Garamond"/>
              <a:sym typeface="EB Garamo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graphicFrame>
        <p:nvGraphicFramePr>
          <p:cNvPr id="460" name="Google Shape;460;p52"/>
          <p:cNvGraphicFramePr/>
          <p:nvPr/>
        </p:nvGraphicFramePr>
        <p:xfrm>
          <a:off x="4651750" y="2895600"/>
          <a:ext cx="3000000" cy="3000000"/>
        </p:xfrm>
        <a:graphic>
          <a:graphicData uri="http://schemas.openxmlformats.org/drawingml/2006/table">
            <a:tbl>
              <a:tblPr>
                <a:solidFill>
                  <a:srgbClr val="FFFFFF"/>
                </a:solidFill>
                <a:tableStyleId>{EB7D899F-54B5-47A3-A52D-23B6D40A6CB9}</a:tableStyleId>
              </a:tblPr>
              <a:tblGrid>
                <a:gridCol w="4473200"/>
              </a:tblGrid>
              <a:tr h="6858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“We have also demonstrated that the proposed model is able to </a:t>
                      </a:r>
                      <a:r>
                        <a:rPr lang="en" sz="1450" u="sng">
                          <a:solidFill>
                            <a:srgbClr val="333333"/>
                          </a:solidFill>
                          <a:latin typeface="Georgia"/>
                          <a:ea typeface="Georgia"/>
                          <a:cs typeface="Georgia"/>
                          <a:sym typeface="Georgia"/>
                        </a:rPr>
                        <a:t>generalize</a:t>
                      </a:r>
                      <a:r>
                        <a:rPr lang="en" sz="1450">
                          <a:solidFill>
                            <a:srgbClr val="333333"/>
                          </a:solidFill>
                          <a:latin typeface="Georgia"/>
                          <a:ea typeface="Georgia"/>
                          <a:cs typeface="Georgia"/>
                          <a:sym typeface="Georgia"/>
                        </a:rPr>
                        <a:t> much better than LDA in terms of both the log-probability on held-out documents and the retrieval accuracy.”</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graphicFrame>
        <p:nvGraphicFramePr>
          <p:cNvPr id="461" name="Google Shape;461;p52"/>
          <p:cNvGraphicFramePr/>
          <p:nvPr/>
        </p:nvGraphicFramePr>
        <p:xfrm>
          <a:off x="4651750" y="433400"/>
          <a:ext cx="3000000" cy="3000000"/>
        </p:xfrm>
        <a:graphic>
          <a:graphicData uri="http://schemas.openxmlformats.org/drawingml/2006/table">
            <a:tbl>
              <a:tblPr>
                <a:noFill/>
                <a:tableStyleId>{EB7D899F-54B5-47A3-A52D-23B6D40A6CB9}</a:tableStyleId>
              </a:tblPr>
              <a:tblGrid>
                <a:gridCol w="4473200"/>
              </a:tblGrid>
              <a:tr h="1000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“Our proposed invariance measure is </a:t>
                      </a:r>
                      <a:r>
                        <a:rPr lang="en" sz="1450" u="sng">
                          <a:solidFill>
                            <a:srgbClr val="333333"/>
                          </a:solidFill>
                          <a:latin typeface="Georgia"/>
                          <a:ea typeface="Georgia"/>
                          <a:cs typeface="Georgia"/>
                          <a:sym typeface="Georgia"/>
                        </a:rPr>
                        <a:t>broadly applicable</a:t>
                      </a:r>
                      <a:r>
                        <a:rPr lang="en" sz="1450">
                          <a:solidFill>
                            <a:srgbClr val="333333"/>
                          </a:solidFill>
                          <a:latin typeface="Georgia"/>
                          <a:ea typeface="Georgia"/>
                          <a:cs typeface="Georgia"/>
                          <a:sym typeface="Georgia"/>
                        </a:rPr>
                        <a:t> to evaluating </a:t>
                      </a:r>
                      <a:r>
                        <a:rPr lang="en" sz="1450" u="sng">
                          <a:solidFill>
                            <a:srgbClr val="333333"/>
                          </a:solidFill>
                          <a:latin typeface="Georgia"/>
                          <a:ea typeface="Georgia"/>
                          <a:cs typeface="Georgia"/>
                          <a:sym typeface="Georgia"/>
                        </a:rPr>
                        <a:t>many deep learning algorithms for many tasks</a:t>
                      </a:r>
                      <a:r>
                        <a:rPr lang="en" sz="1450">
                          <a:solidFill>
                            <a:srgbClr val="333333"/>
                          </a:solidFill>
                          <a:latin typeface="Georgia"/>
                          <a:ea typeface="Georgia"/>
                          <a:cs typeface="Georgia"/>
                          <a:sym typeface="Georgia"/>
                        </a:rPr>
                        <a:t>, but the present paper will focus on two different algorithms applied to computer vision.”</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sp>
        <p:nvSpPr>
          <p:cNvPr id="462" name="Google Shape;462;p52"/>
          <p:cNvSpPr txBox="1"/>
          <p:nvPr/>
        </p:nvSpPr>
        <p:spPr>
          <a:xfrm>
            <a:off x="4709175" y="95125"/>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3</a:t>
            </a:r>
            <a:endParaRPr b="1" sz="1600">
              <a:latin typeface="EB Garamond"/>
              <a:ea typeface="EB Garamond"/>
              <a:cs typeface="EB Garamond"/>
              <a:sym typeface="EB Garamond"/>
            </a:endParaRPr>
          </a:p>
        </p:txBody>
      </p:sp>
      <p:sp>
        <p:nvSpPr>
          <p:cNvPr id="463" name="Google Shape;463;p52"/>
          <p:cNvSpPr txBox="1"/>
          <p:nvPr/>
        </p:nvSpPr>
        <p:spPr>
          <a:xfrm>
            <a:off x="4709175" y="2499485"/>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4</a:t>
            </a:r>
            <a:endParaRPr b="1" sz="1600">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sz="1600">
              <a:solidFill>
                <a:schemeClr val="dk1"/>
              </a:solidFill>
              <a:latin typeface="EB Garamond"/>
              <a:ea typeface="EB Garamond"/>
              <a:cs typeface="EB Garamond"/>
              <a:sym typeface="EB Garamond"/>
            </a:endParaRPr>
          </a:p>
        </p:txBody>
      </p:sp>
      <p:sp>
        <p:nvSpPr>
          <p:cNvPr id="464" name="Google Shape;464;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Possible critiques</a:t>
            </a:r>
            <a:endParaRPr/>
          </a:p>
        </p:txBody>
      </p:sp>
      <p:sp>
        <p:nvSpPr>
          <p:cNvPr id="465" name="Google Shape;465;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66" name="Google Shape;466;p52"/>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 Stated values 2: </a:t>
            </a:r>
            <a:r>
              <a:rPr lang="en"/>
              <a:t>Generalization</a:t>
            </a:r>
            <a:endParaRPr/>
          </a:p>
        </p:txBody>
      </p:sp>
      <p:sp>
        <p:nvSpPr>
          <p:cNvPr id="467" name="Google Shape;467;p52"/>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468" name="Google Shape;468;p52"/>
          <p:cNvSpPr txBox="1"/>
          <p:nvPr>
            <p:ph idx="1" type="body"/>
          </p:nvPr>
        </p:nvSpPr>
        <p:spPr>
          <a:xfrm>
            <a:off x="207725" y="1152475"/>
            <a:ext cx="4364400" cy="3416400"/>
          </a:xfrm>
          <a:prstGeom prst="rect">
            <a:avLst/>
          </a:prstGeom>
        </p:spPr>
        <p:txBody>
          <a:bodyPr anchorCtr="0" anchor="t" bIns="91425" lIns="91425" spcFirstLastPara="1" rIns="91425" wrap="square" tIns="91425">
            <a:normAutofit fontScale="77500" lnSpcReduction="10000"/>
          </a:bodyPr>
          <a:lstStyle/>
          <a:p>
            <a:pPr indent="-331946" lvl="0" marL="457200" rtl="0" algn="l">
              <a:spcBef>
                <a:spcPts val="0"/>
              </a:spcBef>
              <a:spcAft>
                <a:spcPts val="0"/>
              </a:spcAft>
              <a:buSzPct val="100000"/>
              <a:buAutoNum type="arabicPeriod"/>
            </a:pPr>
            <a:r>
              <a:rPr lang="en"/>
              <a:t>Why can </a:t>
            </a:r>
            <a:r>
              <a:rPr lang="en"/>
              <a:t>the choice of particular tasks, datasets, and domains be viewed as indicator of generalization</a:t>
            </a:r>
            <a:r>
              <a:rPr lang="en"/>
              <a:t>?</a:t>
            </a:r>
            <a:endParaRPr/>
          </a:p>
          <a:p>
            <a:pPr indent="-331946" lvl="0" marL="457200" rtl="0" algn="l">
              <a:spcBef>
                <a:spcPts val="1000"/>
              </a:spcBef>
              <a:spcAft>
                <a:spcPts val="0"/>
              </a:spcAft>
              <a:buSzPct val="100000"/>
              <a:buAutoNum type="arabicPeriod"/>
            </a:pPr>
            <a:r>
              <a:rPr lang="en"/>
              <a:t>Why does tech community value generalization rather than fulfilling diverse, context-specific needs, given that “generalization frequently targets one model to rule them all”?</a:t>
            </a:r>
            <a:endParaRPr/>
          </a:p>
          <a:p>
            <a:pPr indent="-331946" lvl="0" marL="457200" rtl="0" algn="l">
              <a:spcBef>
                <a:spcPts val="1000"/>
              </a:spcBef>
              <a:spcAft>
                <a:spcPts val="1000"/>
              </a:spcAft>
              <a:buSzPct val="100000"/>
              <a:buAutoNum type="arabicPeriod"/>
            </a:pPr>
            <a:r>
              <a:rPr lang="en"/>
              <a:t>An underpinning assumption of generalization is that “new data will be or should be treated similarly to previously seen data”. Why is the assumption justifiable?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8">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graphicFrame>
        <p:nvGraphicFramePr>
          <p:cNvPr id="473" name="Google Shape;473;p53"/>
          <p:cNvGraphicFramePr/>
          <p:nvPr/>
        </p:nvGraphicFramePr>
        <p:xfrm>
          <a:off x="4651750" y="2712907"/>
          <a:ext cx="3000000" cy="3000000"/>
        </p:xfrm>
        <a:graphic>
          <a:graphicData uri="http://schemas.openxmlformats.org/drawingml/2006/table">
            <a:tbl>
              <a:tblPr>
                <a:solidFill>
                  <a:srgbClr val="FFFFFF"/>
                </a:solidFill>
                <a:tableStyleId>{EB7D899F-54B5-47A3-A52D-23B6D40A6CB9}</a:tableStyleId>
              </a:tblPr>
              <a:tblGrid>
                <a:gridCol w="4473200"/>
              </a:tblGrid>
              <a:tr h="6858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“We have developed a new distributed agent IMPALA (Importance Weighted Actor-Learner Architecture) that not only uses resources more efficiently in single-machine training but also scales to thousands of machines without sacrificing data efficiency or resource utilisation.”</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sp>
        <p:nvSpPr>
          <p:cNvPr id="474" name="Google Shape;474;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75" name="Google Shape;475;p53"/>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a:t>
            </a:r>
            <a:endParaRPr/>
          </a:p>
        </p:txBody>
      </p:sp>
      <p:graphicFrame>
        <p:nvGraphicFramePr>
          <p:cNvPr id="476" name="Google Shape;476;p53"/>
          <p:cNvGraphicFramePr/>
          <p:nvPr/>
        </p:nvGraphicFramePr>
        <p:xfrm>
          <a:off x="4651750" y="445267"/>
          <a:ext cx="3000000" cy="3000000"/>
        </p:xfrm>
        <a:graphic>
          <a:graphicData uri="http://schemas.openxmlformats.org/drawingml/2006/table">
            <a:tbl>
              <a:tblPr>
                <a:noFill/>
                <a:tableStyleId>{EB7D899F-54B5-47A3-A52D-23B6D40A6CB9}</a:tableStyleId>
              </a:tblPr>
              <a:tblGrid>
                <a:gridCol w="4473200"/>
              </a:tblGrid>
              <a:tr h="1000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a:t>
                      </a:r>
                      <a:r>
                        <a:rPr lang="en" sz="1450">
                          <a:solidFill>
                            <a:srgbClr val="333333"/>
                          </a:solidFill>
                          <a:latin typeface="Georgia"/>
                          <a:ea typeface="Georgia"/>
                          <a:cs typeface="Georgia"/>
                          <a:sym typeface="Georgia"/>
                        </a:rPr>
                        <a:t>We show that Bayesian PMF models can be efficiently trained using Markov chain Monte Carlo methods by applying them to the Netflix dataset, which consists of over 100 million movie ratings.</a:t>
                      </a:r>
                      <a:r>
                        <a:rPr lang="en" sz="1450">
                          <a:solidFill>
                            <a:srgbClr val="333333"/>
                          </a:solidFill>
                          <a:latin typeface="Georgia"/>
                          <a:ea typeface="Georgia"/>
                          <a:cs typeface="Georgia"/>
                          <a:sym typeface="Georgia"/>
                        </a:rPr>
                        <a:t>”</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sp>
        <p:nvSpPr>
          <p:cNvPr id="477" name="Google Shape;477;p53"/>
          <p:cNvSpPr txBox="1"/>
          <p:nvPr/>
        </p:nvSpPr>
        <p:spPr>
          <a:xfrm>
            <a:off x="4709175" y="64832"/>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5</a:t>
            </a:r>
            <a:endParaRPr b="1" sz="1600">
              <a:latin typeface="EB Garamond"/>
              <a:ea typeface="EB Garamond"/>
              <a:cs typeface="EB Garamond"/>
              <a:sym typeface="EB Garamond"/>
            </a:endParaRPr>
          </a:p>
        </p:txBody>
      </p:sp>
      <p:sp>
        <p:nvSpPr>
          <p:cNvPr id="478" name="Google Shape;478;p53"/>
          <p:cNvSpPr txBox="1"/>
          <p:nvPr/>
        </p:nvSpPr>
        <p:spPr>
          <a:xfrm>
            <a:off x="4709175" y="2316792"/>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6</a:t>
            </a:r>
            <a:endParaRPr b="1" sz="1600">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sz="1600">
              <a:solidFill>
                <a:schemeClr val="dk1"/>
              </a:solidFill>
              <a:latin typeface="EB Garamond"/>
              <a:ea typeface="EB Garamond"/>
              <a:cs typeface="EB Garamond"/>
              <a:sym typeface="EB Garamo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graphicFrame>
        <p:nvGraphicFramePr>
          <p:cNvPr id="483" name="Google Shape;483;p54"/>
          <p:cNvGraphicFramePr/>
          <p:nvPr/>
        </p:nvGraphicFramePr>
        <p:xfrm>
          <a:off x="4651750" y="2712907"/>
          <a:ext cx="3000000" cy="3000000"/>
        </p:xfrm>
        <a:graphic>
          <a:graphicData uri="http://schemas.openxmlformats.org/drawingml/2006/table">
            <a:tbl>
              <a:tblPr>
                <a:solidFill>
                  <a:srgbClr val="FFFFFF"/>
                </a:solidFill>
                <a:tableStyleId>{EB7D899F-54B5-47A3-A52D-23B6D40A6CB9}</a:tableStyleId>
              </a:tblPr>
              <a:tblGrid>
                <a:gridCol w="4473200"/>
              </a:tblGrid>
              <a:tr h="6858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“We have developed a new distributed agent IMPALA (Importance Weighted Actor-Learner Architecture) that not only uses resources more </a:t>
                      </a:r>
                      <a:r>
                        <a:rPr lang="en" sz="1450" u="sng">
                          <a:solidFill>
                            <a:srgbClr val="333333"/>
                          </a:solidFill>
                          <a:latin typeface="Georgia"/>
                          <a:ea typeface="Georgia"/>
                          <a:cs typeface="Georgia"/>
                          <a:sym typeface="Georgia"/>
                        </a:rPr>
                        <a:t>efficiently </a:t>
                      </a:r>
                      <a:r>
                        <a:rPr lang="en" sz="1450">
                          <a:solidFill>
                            <a:srgbClr val="333333"/>
                          </a:solidFill>
                          <a:latin typeface="Georgia"/>
                          <a:ea typeface="Georgia"/>
                          <a:cs typeface="Georgia"/>
                          <a:sym typeface="Georgia"/>
                        </a:rPr>
                        <a:t>in single-machine training but also </a:t>
                      </a:r>
                      <a:r>
                        <a:rPr lang="en" sz="1450" u="sng">
                          <a:solidFill>
                            <a:srgbClr val="333333"/>
                          </a:solidFill>
                          <a:latin typeface="Georgia"/>
                          <a:ea typeface="Georgia"/>
                          <a:cs typeface="Georgia"/>
                          <a:sym typeface="Georgia"/>
                        </a:rPr>
                        <a:t>scales to thousands of machines</a:t>
                      </a:r>
                      <a:r>
                        <a:rPr lang="en" sz="1450">
                          <a:solidFill>
                            <a:srgbClr val="333333"/>
                          </a:solidFill>
                          <a:latin typeface="Georgia"/>
                          <a:ea typeface="Georgia"/>
                          <a:cs typeface="Georgia"/>
                          <a:sym typeface="Georgia"/>
                        </a:rPr>
                        <a:t> without sacrificing data </a:t>
                      </a:r>
                      <a:r>
                        <a:rPr lang="en" sz="1450" u="sng">
                          <a:solidFill>
                            <a:srgbClr val="333333"/>
                          </a:solidFill>
                          <a:latin typeface="Georgia"/>
                          <a:ea typeface="Georgia"/>
                          <a:cs typeface="Georgia"/>
                          <a:sym typeface="Georgia"/>
                        </a:rPr>
                        <a:t>efficiency or resource utilisation</a:t>
                      </a:r>
                      <a:r>
                        <a:rPr lang="en" sz="1450">
                          <a:solidFill>
                            <a:srgbClr val="333333"/>
                          </a:solidFill>
                          <a:latin typeface="Georgia"/>
                          <a:ea typeface="Georgia"/>
                          <a:cs typeface="Georgia"/>
                          <a:sym typeface="Georgia"/>
                        </a:rPr>
                        <a:t>.”</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graphicFrame>
        <p:nvGraphicFramePr>
          <p:cNvPr id="484" name="Google Shape;484;p54"/>
          <p:cNvGraphicFramePr/>
          <p:nvPr/>
        </p:nvGraphicFramePr>
        <p:xfrm>
          <a:off x="4651750" y="445267"/>
          <a:ext cx="3000000" cy="3000000"/>
        </p:xfrm>
        <a:graphic>
          <a:graphicData uri="http://schemas.openxmlformats.org/drawingml/2006/table">
            <a:tbl>
              <a:tblPr>
                <a:noFill/>
                <a:tableStyleId>{EB7D899F-54B5-47A3-A52D-23B6D40A6CB9}</a:tableStyleId>
              </a:tblPr>
              <a:tblGrid>
                <a:gridCol w="4473200"/>
              </a:tblGrid>
              <a:tr h="1000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“We show that Bayesian PMF models can be </a:t>
                      </a:r>
                      <a:r>
                        <a:rPr lang="en" sz="1450" u="sng">
                          <a:solidFill>
                            <a:srgbClr val="333333"/>
                          </a:solidFill>
                          <a:latin typeface="Georgia"/>
                          <a:ea typeface="Georgia"/>
                          <a:cs typeface="Georgia"/>
                          <a:sym typeface="Georgia"/>
                        </a:rPr>
                        <a:t>efficiently </a:t>
                      </a:r>
                      <a:r>
                        <a:rPr lang="en" sz="1450">
                          <a:solidFill>
                            <a:srgbClr val="333333"/>
                          </a:solidFill>
                          <a:latin typeface="Georgia"/>
                          <a:ea typeface="Georgia"/>
                          <a:cs typeface="Georgia"/>
                          <a:sym typeface="Georgia"/>
                        </a:rPr>
                        <a:t>trained using Markov chain Monte Carlo methods by applying them to the Netflix dataset, which consists of over </a:t>
                      </a:r>
                      <a:r>
                        <a:rPr lang="en" sz="1450" u="sng">
                          <a:solidFill>
                            <a:srgbClr val="333333"/>
                          </a:solidFill>
                          <a:latin typeface="Georgia"/>
                          <a:ea typeface="Georgia"/>
                          <a:cs typeface="Georgia"/>
                          <a:sym typeface="Georgia"/>
                        </a:rPr>
                        <a:t>100 million</a:t>
                      </a:r>
                      <a:r>
                        <a:rPr lang="en" sz="1450">
                          <a:solidFill>
                            <a:srgbClr val="333333"/>
                          </a:solidFill>
                          <a:latin typeface="Georgia"/>
                          <a:ea typeface="Georgia"/>
                          <a:cs typeface="Georgia"/>
                          <a:sym typeface="Georgia"/>
                        </a:rPr>
                        <a:t> movie ratings.”</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sp>
        <p:nvSpPr>
          <p:cNvPr id="485" name="Google Shape;485;p54"/>
          <p:cNvSpPr txBox="1"/>
          <p:nvPr/>
        </p:nvSpPr>
        <p:spPr>
          <a:xfrm>
            <a:off x="4709175" y="64832"/>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5</a:t>
            </a:r>
            <a:endParaRPr b="1" sz="1600">
              <a:latin typeface="EB Garamond"/>
              <a:ea typeface="EB Garamond"/>
              <a:cs typeface="EB Garamond"/>
              <a:sym typeface="EB Garamond"/>
            </a:endParaRPr>
          </a:p>
        </p:txBody>
      </p:sp>
      <p:sp>
        <p:nvSpPr>
          <p:cNvPr id="486" name="Google Shape;486;p54"/>
          <p:cNvSpPr txBox="1"/>
          <p:nvPr/>
        </p:nvSpPr>
        <p:spPr>
          <a:xfrm>
            <a:off x="4709175" y="2316792"/>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6</a:t>
            </a:r>
            <a:endParaRPr b="1" sz="1600">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sz="1600">
              <a:solidFill>
                <a:schemeClr val="dk1"/>
              </a:solidFill>
              <a:latin typeface="EB Garamond"/>
              <a:ea typeface="EB Garamond"/>
              <a:cs typeface="EB Garamond"/>
              <a:sym typeface="EB Garamond"/>
            </a:endParaRPr>
          </a:p>
        </p:txBody>
      </p:sp>
      <p:sp>
        <p:nvSpPr>
          <p:cNvPr id="487" name="Google Shape;487;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Possible critiques</a:t>
            </a:r>
            <a:endParaRPr/>
          </a:p>
        </p:txBody>
      </p:sp>
      <p:sp>
        <p:nvSpPr>
          <p:cNvPr id="488" name="Google Shape;488;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89" name="Google Shape;489;p54"/>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 Stated values 3: </a:t>
            </a:r>
            <a:r>
              <a:rPr lang="en"/>
              <a:t>Efficiency</a:t>
            </a:r>
            <a:endParaRPr/>
          </a:p>
        </p:txBody>
      </p:sp>
      <p:sp>
        <p:nvSpPr>
          <p:cNvPr id="490" name="Google Shape;490;p54"/>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491" name="Google Shape;491;p54"/>
          <p:cNvSpPr txBox="1"/>
          <p:nvPr>
            <p:ph idx="1" type="body"/>
          </p:nvPr>
        </p:nvSpPr>
        <p:spPr>
          <a:xfrm>
            <a:off x="207725" y="1152475"/>
            <a:ext cx="43644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Efficiency for what? for scale up? or,</a:t>
            </a:r>
            <a:endParaRPr/>
          </a:p>
          <a:p>
            <a:pPr indent="0" lvl="0" marL="0" rtl="0" algn="l">
              <a:spcBef>
                <a:spcPts val="1000"/>
              </a:spcBef>
              <a:spcAft>
                <a:spcPts val="0"/>
              </a:spcAft>
              <a:buNone/>
            </a:pPr>
            <a:r>
              <a:rPr lang="en"/>
              <a:t>for saving resources?</a:t>
            </a:r>
            <a:endParaRPr/>
          </a:p>
          <a:p>
            <a:pPr indent="0" lvl="0" marL="0" rtl="0" algn="l">
              <a:spcBef>
                <a:spcPts val="1000"/>
              </a:spcBef>
              <a:spcAft>
                <a:spcPts val="1000"/>
              </a:spcAft>
              <a:buNone/>
            </a:pPr>
            <a:r>
              <a:t/>
            </a:r>
            <a:endParaRPr/>
          </a:p>
        </p:txBody>
      </p:sp>
      <p:sp>
        <p:nvSpPr>
          <p:cNvPr id="492" name="Google Shape;492;p54"/>
          <p:cNvSpPr/>
          <p:nvPr/>
        </p:nvSpPr>
        <p:spPr>
          <a:xfrm>
            <a:off x="207725" y="2206536"/>
            <a:ext cx="4067700" cy="10464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600">
                <a:latin typeface="EB Garamond"/>
                <a:ea typeface="EB Garamond"/>
                <a:cs typeface="EB Garamond"/>
                <a:sym typeface="EB Garamond"/>
              </a:rPr>
              <a:t>Jevon's paradox</a:t>
            </a:r>
            <a:r>
              <a:rPr lang="en" sz="1600">
                <a:latin typeface="EB Garamond"/>
                <a:ea typeface="EB Garamond"/>
                <a:cs typeface="EB Garamond"/>
                <a:sym typeface="EB Garamond"/>
              </a:rPr>
              <a:t>: “greater resource efficiency often leads to overall greater utilization of that resource.”</a:t>
            </a:r>
            <a:endParaRPr sz="1600">
              <a:latin typeface="EB Garamond"/>
              <a:ea typeface="EB Garamond"/>
              <a:cs typeface="EB Garamond"/>
              <a:sym typeface="EB Garamond"/>
            </a:endParaRPr>
          </a:p>
        </p:txBody>
      </p:sp>
      <p:sp>
        <p:nvSpPr>
          <p:cNvPr id="493" name="Google Shape;493;p54"/>
          <p:cNvSpPr txBox="1"/>
          <p:nvPr/>
        </p:nvSpPr>
        <p:spPr>
          <a:xfrm>
            <a:off x="207725" y="3245150"/>
            <a:ext cx="4156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“valuing efficiency facilitates and encourages the most powerful actors to scale up their computation to ever higher orders of magnitude, making their models even less accessible to those without resources to use them and decreasing the ability to compete with them.”</a:t>
            </a:r>
            <a:endParaRPr>
              <a:latin typeface="EB Garamond"/>
              <a:ea typeface="EB Garamond"/>
              <a:cs typeface="EB Garamond"/>
              <a:sym typeface="EB Garamon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7" name="Shape 497"/>
        <p:cNvGrpSpPr/>
        <p:nvPr/>
      </p:nvGrpSpPr>
      <p:grpSpPr>
        <a:xfrm>
          <a:off x="0" y="0"/>
          <a:ext cx="0" cy="0"/>
          <a:chOff x="0" y="0"/>
          <a:chExt cx="0" cy="0"/>
        </a:xfrm>
      </p:grpSpPr>
      <p:sp>
        <p:nvSpPr>
          <p:cNvPr id="498" name="Google Shape;498;p55"/>
          <p:cNvSpPr/>
          <p:nvPr/>
        </p:nvSpPr>
        <p:spPr>
          <a:xfrm>
            <a:off x="9740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499" name="Google Shape;499;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00" name="Google Shape;500;p55"/>
          <p:cNvSpPr txBox="1"/>
          <p:nvPr/>
        </p:nvSpPr>
        <p:spPr>
          <a:xfrm>
            <a:off x="1430556" y="2099156"/>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latin typeface="EB Garamond"/>
                <a:ea typeface="EB Garamond"/>
                <a:cs typeface="EB Garamond"/>
                <a:sym typeface="EB Garamond"/>
              </a:rPr>
              <a:t>Performance</a:t>
            </a:r>
            <a:endParaRPr b="1" sz="1700">
              <a:latin typeface="EB Garamond"/>
              <a:ea typeface="EB Garamond"/>
              <a:cs typeface="EB Garamond"/>
              <a:sym typeface="EB Garamond"/>
            </a:endParaRPr>
          </a:p>
        </p:txBody>
      </p:sp>
      <p:sp>
        <p:nvSpPr>
          <p:cNvPr id="501" name="Google Shape;501;p55"/>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wrap-up</a:t>
            </a:r>
            <a:endParaRPr/>
          </a:p>
        </p:txBody>
      </p:sp>
      <p:sp>
        <p:nvSpPr>
          <p:cNvPr id="502" name="Google Shape;502;p55"/>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6" name="Shape 506"/>
        <p:cNvGrpSpPr/>
        <p:nvPr/>
      </p:nvGrpSpPr>
      <p:grpSpPr>
        <a:xfrm>
          <a:off x="0" y="0"/>
          <a:ext cx="0" cy="0"/>
          <a:chOff x="0" y="0"/>
          <a:chExt cx="0" cy="0"/>
        </a:xfrm>
      </p:grpSpPr>
      <p:sp>
        <p:nvSpPr>
          <p:cNvPr id="507" name="Google Shape;507;p56"/>
          <p:cNvSpPr/>
          <p:nvPr/>
        </p:nvSpPr>
        <p:spPr>
          <a:xfrm>
            <a:off x="9740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508" name="Google Shape;508;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09" name="Google Shape;509;p56"/>
          <p:cNvSpPr txBox="1"/>
          <p:nvPr/>
        </p:nvSpPr>
        <p:spPr>
          <a:xfrm>
            <a:off x="1430556" y="2099156"/>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Performance</a:t>
            </a:r>
            <a:endParaRPr b="1" sz="1700">
              <a:solidFill>
                <a:srgbClr val="999999"/>
              </a:solidFill>
              <a:latin typeface="EB Garamond"/>
              <a:ea typeface="EB Garamond"/>
              <a:cs typeface="EB Garamond"/>
              <a:sym typeface="EB Garamond"/>
            </a:endParaRPr>
          </a:p>
        </p:txBody>
      </p:sp>
      <p:sp>
        <p:nvSpPr>
          <p:cNvPr id="510" name="Google Shape;510;p56"/>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wrap-up</a:t>
            </a:r>
            <a:endParaRPr/>
          </a:p>
        </p:txBody>
      </p:sp>
      <p:sp>
        <p:nvSpPr>
          <p:cNvPr id="511" name="Google Shape;511;p56"/>
          <p:cNvSpPr txBox="1"/>
          <p:nvPr/>
        </p:nvSpPr>
        <p:spPr>
          <a:xfrm>
            <a:off x="1629456" y="2338893"/>
            <a:ext cx="17019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latin typeface="EB Garamond"/>
                <a:ea typeface="EB Garamond"/>
                <a:cs typeface="EB Garamond"/>
                <a:sym typeface="EB Garamond"/>
              </a:rPr>
              <a:t>Averaged metrics on benchmark datasets with well-defined labels</a:t>
            </a:r>
            <a:endParaRPr sz="900">
              <a:latin typeface="EB Garamond"/>
              <a:ea typeface="EB Garamond"/>
              <a:cs typeface="EB Garamond"/>
              <a:sym typeface="EB Garamond"/>
            </a:endParaRPr>
          </a:p>
        </p:txBody>
      </p:sp>
      <p:sp>
        <p:nvSpPr>
          <p:cNvPr id="512" name="Google Shape;512;p56"/>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513" name="Google Shape;513;p56"/>
          <p:cNvSpPr txBox="1"/>
          <p:nvPr/>
        </p:nvSpPr>
        <p:spPr>
          <a:xfrm>
            <a:off x="3688336" y="2399533"/>
            <a:ext cx="36027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“Safe, consensual, or participatory ML”</a:t>
            </a:r>
            <a:endParaRPr>
              <a:latin typeface="EB Garamond"/>
              <a:ea typeface="EB Garamond"/>
              <a:cs typeface="EB Garamond"/>
              <a:sym typeface="EB Garamond"/>
            </a:endParaRPr>
          </a:p>
        </p:txBody>
      </p:sp>
      <p:sp>
        <p:nvSpPr>
          <p:cNvPr id="514" name="Google Shape;514;p56"/>
          <p:cNvSpPr txBox="1"/>
          <p:nvPr/>
        </p:nvSpPr>
        <p:spPr>
          <a:xfrm>
            <a:off x="3271913" y="1774427"/>
            <a:ext cx="4604400" cy="2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Alternative ways ‘to characterize the </a:t>
            </a:r>
            <a:r>
              <a:rPr lang="en">
                <a:latin typeface="EB Garamond"/>
                <a:ea typeface="EB Garamond"/>
                <a:cs typeface="EB Garamond"/>
                <a:sym typeface="EB Garamond"/>
              </a:rPr>
              <a:t>“real</a:t>
            </a:r>
            <a:r>
              <a:rPr lang="en">
                <a:latin typeface="EB Garamond"/>
                <a:ea typeface="EB Garamond"/>
                <a:cs typeface="EB Garamond"/>
                <a:sym typeface="EB Garamond"/>
              </a:rPr>
              <a:t> world”’</a:t>
            </a:r>
            <a:endParaRPr>
              <a:latin typeface="EB Garamond"/>
              <a:ea typeface="EB Garamond"/>
              <a:cs typeface="EB Garamond"/>
              <a:sym typeface="EB Garamond"/>
            </a:endParaRPr>
          </a:p>
        </p:txBody>
      </p:sp>
      <p:sp>
        <p:nvSpPr>
          <p:cNvPr id="515" name="Google Shape;515;p56"/>
          <p:cNvSpPr txBox="1"/>
          <p:nvPr/>
        </p:nvSpPr>
        <p:spPr>
          <a:xfrm>
            <a:off x="3065995" y="1433941"/>
            <a:ext cx="5750400" cy="3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Tech that prioritize “the welfare, consent, or awareness of the datafied subjects”</a:t>
            </a:r>
            <a:endParaRPr>
              <a:latin typeface="EB Garamond"/>
              <a:ea typeface="EB Garamond"/>
              <a:cs typeface="EB Garamond"/>
              <a:sym typeface="EB Garamond"/>
            </a:endParaRPr>
          </a:p>
        </p:txBody>
      </p:sp>
      <p:sp>
        <p:nvSpPr>
          <p:cNvPr id="516" name="Google Shape;516;p56"/>
          <p:cNvSpPr txBox="1"/>
          <p:nvPr/>
        </p:nvSpPr>
        <p:spPr>
          <a:xfrm>
            <a:off x="2859895" y="1082720"/>
            <a:ext cx="63840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“Non-binaries, plural truths, contextual truths, and many ways of being” in the real world</a:t>
            </a:r>
            <a:endParaRPr>
              <a:latin typeface="EB Garamond"/>
              <a:ea typeface="EB Garamond"/>
              <a:cs typeface="EB Garamond"/>
              <a:sym typeface="EB Garamond"/>
            </a:endParaRPr>
          </a:p>
        </p:txBody>
      </p:sp>
      <p:sp>
        <p:nvSpPr>
          <p:cNvPr id="517" name="Google Shape;517;p56"/>
          <p:cNvSpPr txBox="1"/>
          <p:nvPr/>
        </p:nvSpPr>
        <p:spPr>
          <a:xfrm>
            <a:off x="3471680" y="2086969"/>
            <a:ext cx="5020200" cy="2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“Prioritize those underrepresentated in the data or the world”</a:t>
            </a:r>
            <a:endParaRPr>
              <a:latin typeface="EB Garamond"/>
              <a:ea typeface="EB Garamond"/>
              <a:cs typeface="EB Garamond"/>
              <a:sym typeface="EB Garamond"/>
            </a:endParaRPr>
          </a:p>
        </p:txBody>
      </p:sp>
      <p:sp>
        <p:nvSpPr>
          <p:cNvPr id="518" name="Google Shape;518;p56"/>
          <p:cNvSpPr txBox="1"/>
          <p:nvPr/>
        </p:nvSpPr>
        <p:spPr>
          <a:xfrm>
            <a:off x="4051825" y="515925"/>
            <a:ext cx="46695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latin typeface="EB Garamond"/>
                <a:ea typeface="EB Garamond"/>
                <a:cs typeface="EB Garamond"/>
                <a:sym typeface="EB Garamond"/>
              </a:rPr>
              <a:t>Lost opportunities in tech research agendas</a:t>
            </a:r>
            <a:endParaRPr b="1" sz="1900">
              <a:latin typeface="EB Garamond"/>
              <a:ea typeface="EB Garamond"/>
              <a:cs typeface="EB Garamond"/>
              <a:sym typeface="EB Garamon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2" name="Shape 522"/>
        <p:cNvGrpSpPr/>
        <p:nvPr/>
      </p:nvGrpSpPr>
      <p:grpSpPr>
        <a:xfrm>
          <a:off x="0" y="0"/>
          <a:ext cx="0" cy="0"/>
          <a:chOff x="0" y="0"/>
          <a:chExt cx="0" cy="0"/>
        </a:xfrm>
      </p:grpSpPr>
      <p:sp>
        <p:nvSpPr>
          <p:cNvPr id="523" name="Google Shape;523;p57"/>
          <p:cNvSpPr/>
          <p:nvPr/>
        </p:nvSpPr>
        <p:spPr>
          <a:xfrm>
            <a:off x="9740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524" name="Google Shape;524;p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25" name="Google Shape;525;p57"/>
          <p:cNvSpPr txBox="1"/>
          <p:nvPr/>
        </p:nvSpPr>
        <p:spPr>
          <a:xfrm>
            <a:off x="1430556" y="2099156"/>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Performance</a:t>
            </a:r>
            <a:endParaRPr b="1" sz="1700">
              <a:solidFill>
                <a:srgbClr val="999999"/>
              </a:solidFill>
              <a:latin typeface="EB Garamond"/>
              <a:ea typeface="EB Garamond"/>
              <a:cs typeface="EB Garamond"/>
              <a:sym typeface="EB Garamond"/>
            </a:endParaRPr>
          </a:p>
        </p:txBody>
      </p:sp>
      <p:sp>
        <p:nvSpPr>
          <p:cNvPr id="526" name="Google Shape;526;p57"/>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wrap-up</a:t>
            </a:r>
            <a:endParaRPr/>
          </a:p>
        </p:txBody>
      </p:sp>
      <p:sp>
        <p:nvSpPr>
          <p:cNvPr id="527" name="Google Shape;527;p57"/>
          <p:cNvSpPr txBox="1"/>
          <p:nvPr/>
        </p:nvSpPr>
        <p:spPr>
          <a:xfrm>
            <a:off x="1430556" y="2753350"/>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latin typeface="EB Garamond"/>
                <a:ea typeface="EB Garamond"/>
                <a:cs typeface="EB Garamond"/>
                <a:sym typeface="EB Garamond"/>
              </a:rPr>
              <a:t>Generalization</a:t>
            </a:r>
            <a:endParaRPr b="1" sz="1700">
              <a:latin typeface="EB Garamond"/>
              <a:ea typeface="EB Garamond"/>
              <a:cs typeface="EB Garamond"/>
              <a:sym typeface="EB Garamond"/>
            </a:endParaRPr>
          </a:p>
        </p:txBody>
      </p:sp>
      <p:sp>
        <p:nvSpPr>
          <p:cNvPr id="528" name="Google Shape;528;p57"/>
          <p:cNvSpPr txBox="1"/>
          <p:nvPr/>
        </p:nvSpPr>
        <p:spPr>
          <a:xfrm>
            <a:off x="1629456" y="2338893"/>
            <a:ext cx="17019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latin typeface="EB Garamond"/>
                <a:ea typeface="EB Garamond"/>
                <a:cs typeface="EB Garamond"/>
                <a:sym typeface="EB Garamond"/>
              </a:rPr>
              <a:t>Averaged metrics on benchmark datasets with well-defined labels</a:t>
            </a:r>
            <a:endParaRPr sz="900">
              <a:latin typeface="EB Garamond"/>
              <a:ea typeface="EB Garamond"/>
              <a:cs typeface="EB Garamond"/>
              <a:sym typeface="EB Garamond"/>
            </a:endParaRPr>
          </a:p>
        </p:txBody>
      </p:sp>
      <p:sp>
        <p:nvSpPr>
          <p:cNvPr id="529" name="Google Shape;529;p57"/>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3" name="Shape 533"/>
        <p:cNvGrpSpPr/>
        <p:nvPr/>
      </p:nvGrpSpPr>
      <p:grpSpPr>
        <a:xfrm>
          <a:off x="0" y="0"/>
          <a:ext cx="0" cy="0"/>
          <a:chOff x="0" y="0"/>
          <a:chExt cx="0" cy="0"/>
        </a:xfrm>
      </p:grpSpPr>
      <p:sp>
        <p:nvSpPr>
          <p:cNvPr id="534" name="Google Shape;534;p58"/>
          <p:cNvSpPr/>
          <p:nvPr/>
        </p:nvSpPr>
        <p:spPr>
          <a:xfrm>
            <a:off x="9740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535" name="Google Shape;535;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36" name="Google Shape;536;p58"/>
          <p:cNvSpPr txBox="1"/>
          <p:nvPr/>
        </p:nvSpPr>
        <p:spPr>
          <a:xfrm>
            <a:off x="1430556" y="2099156"/>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Performance</a:t>
            </a:r>
            <a:endParaRPr b="1" sz="1700">
              <a:solidFill>
                <a:srgbClr val="999999"/>
              </a:solidFill>
              <a:latin typeface="EB Garamond"/>
              <a:ea typeface="EB Garamond"/>
              <a:cs typeface="EB Garamond"/>
              <a:sym typeface="EB Garamond"/>
            </a:endParaRPr>
          </a:p>
        </p:txBody>
      </p:sp>
      <p:sp>
        <p:nvSpPr>
          <p:cNvPr id="537" name="Google Shape;537;p58"/>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wrap-up</a:t>
            </a:r>
            <a:endParaRPr/>
          </a:p>
        </p:txBody>
      </p:sp>
      <p:sp>
        <p:nvSpPr>
          <p:cNvPr id="538" name="Google Shape;538;p58"/>
          <p:cNvSpPr txBox="1"/>
          <p:nvPr/>
        </p:nvSpPr>
        <p:spPr>
          <a:xfrm>
            <a:off x="1430556" y="2753350"/>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Generalization</a:t>
            </a:r>
            <a:endParaRPr b="1" sz="1700">
              <a:solidFill>
                <a:srgbClr val="999999"/>
              </a:solidFill>
              <a:latin typeface="EB Garamond"/>
              <a:ea typeface="EB Garamond"/>
              <a:cs typeface="EB Garamond"/>
              <a:sym typeface="EB Garamond"/>
            </a:endParaRPr>
          </a:p>
        </p:txBody>
      </p:sp>
      <p:sp>
        <p:nvSpPr>
          <p:cNvPr id="539" name="Google Shape;539;p58"/>
          <p:cNvSpPr txBox="1"/>
          <p:nvPr/>
        </p:nvSpPr>
        <p:spPr>
          <a:xfrm>
            <a:off x="1629456" y="2338893"/>
            <a:ext cx="17019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latin typeface="EB Garamond"/>
                <a:ea typeface="EB Garamond"/>
                <a:cs typeface="EB Garamond"/>
                <a:sym typeface="EB Garamond"/>
              </a:rPr>
              <a:t>Averaged metrics on benchmark datasets with well-defined labels</a:t>
            </a:r>
            <a:endParaRPr sz="900">
              <a:latin typeface="EB Garamond"/>
              <a:ea typeface="EB Garamond"/>
              <a:cs typeface="EB Garamond"/>
              <a:sym typeface="EB Garamond"/>
            </a:endParaRPr>
          </a:p>
        </p:txBody>
      </p:sp>
      <p:sp>
        <p:nvSpPr>
          <p:cNvPr id="540" name="Google Shape;540;p58"/>
          <p:cNvSpPr txBox="1"/>
          <p:nvPr/>
        </p:nvSpPr>
        <p:spPr>
          <a:xfrm>
            <a:off x="1314906" y="2993944"/>
            <a:ext cx="23310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Assume future is the same as the past; </a:t>
            </a:r>
            <a:endParaRPr sz="900">
              <a:latin typeface="EB Garamond"/>
              <a:ea typeface="EB Garamond"/>
              <a:cs typeface="EB Garamond"/>
              <a:sym typeface="EB Garamond"/>
            </a:endParaRPr>
          </a:p>
          <a:p>
            <a:pPr indent="0" lvl="0" marL="0" rtl="0" algn="ctr">
              <a:spcBef>
                <a:spcPts val="0"/>
              </a:spcBef>
              <a:spcAft>
                <a:spcPts val="0"/>
              </a:spcAft>
              <a:buNone/>
            </a:pPr>
            <a:r>
              <a:rPr lang="en" sz="900">
                <a:latin typeface="EB Garamond"/>
                <a:ea typeface="EB Garamond"/>
                <a:cs typeface="EB Garamond"/>
                <a:sym typeface="EB Garamond"/>
              </a:rPr>
              <a:t>Carefully selected tasks, datasets, or applications; Generalization is prioritized over context specific solutions</a:t>
            </a:r>
            <a:endParaRPr sz="900">
              <a:latin typeface="EB Garamond"/>
              <a:ea typeface="EB Garamond"/>
              <a:cs typeface="EB Garamond"/>
              <a:sym typeface="EB Garamond"/>
            </a:endParaRPr>
          </a:p>
        </p:txBody>
      </p:sp>
      <p:sp>
        <p:nvSpPr>
          <p:cNvPr id="541" name="Google Shape;541;p58"/>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542" name="Google Shape;542;p58"/>
          <p:cNvSpPr txBox="1"/>
          <p:nvPr/>
        </p:nvSpPr>
        <p:spPr>
          <a:xfrm>
            <a:off x="3770345" y="2881000"/>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Bottom-up approaches that “treat each setting as meaningfully unique”</a:t>
            </a:r>
            <a:endParaRPr>
              <a:latin typeface="EB Garamond"/>
              <a:ea typeface="EB Garamond"/>
              <a:cs typeface="EB Garamond"/>
              <a:sym typeface="EB Garamond"/>
            </a:endParaRPr>
          </a:p>
        </p:txBody>
      </p:sp>
      <p:sp>
        <p:nvSpPr>
          <p:cNvPr id="543" name="Google Shape;543;p58"/>
          <p:cNvSpPr txBox="1"/>
          <p:nvPr/>
        </p:nvSpPr>
        <p:spPr>
          <a:xfrm>
            <a:off x="3770345" y="3162925"/>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Tech that “help to directly address societal needs”</a:t>
            </a:r>
            <a:endParaRPr>
              <a:latin typeface="EB Garamond"/>
              <a:ea typeface="EB Garamond"/>
              <a:cs typeface="EB Garamond"/>
              <a:sym typeface="EB Garamond"/>
            </a:endParaRPr>
          </a:p>
        </p:txBody>
      </p:sp>
      <p:sp>
        <p:nvSpPr>
          <p:cNvPr id="544" name="Google Shape;544;p58"/>
          <p:cNvSpPr txBox="1"/>
          <p:nvPr/>
        </p:nvSpPr>
        <p:spPr>
          <a:xfrm>
            <a:off x="4051825" y="515925"/>
            <a:ext cx="46695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latin typeface="EB Garamond"/>
                <a:ea typeface="EB Garamond"/>
                <a:cs typeface="EB Garamond"/>
                <a:sym typeface="EB Garamond"/>
              </a:rPr>
              <a:t>Lost opportunities in tech research agendas</a:t>
            </a:r>
            <a:endParaRPr b="1" sz="1900">
              <a:latin typeface="EB Garamond"/>
              <a:ea typeface="EB Garamond"/>
              <a:cs typeface="EB Garamond"/>
              <a:sym typeface="EB Garamond"/>
            </a:endParaRPr>
          </a:p>
        </p:txBody>
      </p:sp>
      <p:sp>
        <p:nvSpPr>
          <p:cNvPr id="545" name="Google Shape;545;p58"/>
          <p:cNvSpPr txBox="1"/>
          <p:nvPr/>
        </p:nvSpPr>
        <p:spPr>
          <a:xfrm>
            <a:off x="3688336" y="2399533"/>
            <a:ext cx="36027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7B7B7"/>
                </a:solidFill>
                <a:latin typeface="EB Garamond"/>
                <a:ea typeface="EB Garamond"/>
                <a:cs typeface="EB Garamond"/>
                <a:sym typeface="EB Garamond"/>
              </a:rPr>
              <a:t>“Safe, consensual, or participatory ML”</a:t>
            </a:r>
            <a:endParaRPr>
              <a:solidFill>
                <a:srgbClr val="B7B7B7"/>
              </a:solidFill>
              <a:latin typeface="EB Garamond"/>
              <a:ea typeface="EB Garamond"/>
              <a:cs typeface="EB Garamond"/>
              <a:sym typeface="EB Garamond"/>
            </a:endParaRPr>
          </a:p>
        </p:txBody>
      </p:sp>
      <p:sp>
        <p:nvSpPr>
          <p:cNvPr id="546" name="Google Shape;546;p58"/>
          <p:cNvSpPr txBox="1"/>
          <p:nvPr/>
        </p:nvSpPr>
        <p:spPr>
          <a:xfrm>
            <a:off x="3271913" y="1774427"/>
            <a:ext cx="4604400" cy="2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7B7B7"/>
                </a:solidFill>
                <a:latin typeface="EB Garamond"/>
                <a:ea typeface="EB Garamond"/>
                <a:cs typeface="EB Garamond"/>
                <a:sym typeface="EB Garamond"/>
              </a:rPr>
              <a:t>Alternative ways ‘to characterize the “real world”’</a:t>
            </a:r>
            <a:endParaRPr>
              <a:solidFill>
                <a:srgbClr val="B7B7B7"/>
              </a:solidFill>
              <a:latin typeface="EB Garamond"/>
              <a:ea typeface="EB Garamond"/>
              <a:cs typeface="EB Garamond"/>
              <a:sym typeface="EB Garamond"/>
            </a:endParaRPr>
          </a:p>
        </p:txBody>
      </p:sp>
      <p:sp>
        <p:nvSpPr>
          <p:cNvPr id="547" name="Google Shape;547;p58"/>
          <p:cNvSpPr txBox="1"/>
          <p:nvPr/>
        </p:nvSpPr>
        <p:spPr>
          <a:xfrm>
            <a:off x="3065995" y="1433941"/>
            <a:ext cx="5750400" cy="3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7B7B7"/>
                </a:solidFill>
                <a:latin typeface="EB Garamond"/>
                <a:ea typeface="EB Garamond"/>
                <a:cs typeface="EB Garamond"/>
                <a:sym typeface="EB Garamond"/>
              </a:rPr>
              <a:t>Tech that prioritize “the welfare, consent, or awareness of the datafied subjects”</a:t>
            </a:r>
            <a:endParaRPr>
              <a:solidFill>
                <a:srgbClr val="B7B7B7"/>
              </a:solidFill>
              <a:latin typeface="EB Garamond"/>
              <a:ea typeface="EB Garamond"/>
              <a:cs typeface="EB Garamond"/>
              <a:sym typeface="EB Garamond"/>
            </a:endParaRPr>
          </a:p>
        </p:txBody>
      </p:sp>
      <p:sp>
        <p:nvSpPr>
          <p:cNvPr id="548" name="Google Shape;548;p58"/>
          <p:cNvSpPr txBox="1"/>
          <p:nvPr/>
        </p:nvSpPr>
        <p:spPr>
          <a:xfrm>
            <a:off x="2859895" y="1082720"/>
            <a:ext cx="63840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7B7B7"/>
                </a:solidFill>
                <a:latin typeface="EB Garamond"/>
                <a:ea typeface="EB Garamond"/>
                <a:cs typeface="EB Garamond"/>
                <a:sym typeface="EB Garamond"/>
              </a:rPr>
              <a:t>“Non-binaries, plural truths, contextual truths, and many ways of being” in the real world</a:t>
            </a:r>
            <a:endParaRPr>
              <a:solidFill>
                <a:srgbClr val="B7B7B7"/>
              </a:solidFill>
              <a:latin typeface="EB Garamond"/>
              <a:ea typeface="EB Garamond"/>
              <a:cs typeface="EB Garamond"/>
              <a:sym typeface="EB Garamond"/>
            </a:endParaRPr>
          </a:p>
        </p:txBody>
      </p:sp>
      <p:sp>
        <p:nvSpPr>
          <p:cNvPr id="549" name="Google Shape;549;p58"/>
          <p:cNvSpPr txBox="1"/>
          <p:nvPr/>
        </p:nvSpPr>
        <p:spPr>
          <a:xfrm>
            <a:off x="3471680" y="2086969"/>
            <a:ext cx="5020200" cy="2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7B7B7"/>
                </a:solidFill>
                <a:latin typeface="EB Garamond"/>
                <a:ea typeface="EB Garamond"/>
                <a:cs typeface="EB Garamond"/>
                <a:sym typeface="EB Garamond"/>
              </a:rPr>
              <a:t>“Prioritize those underrepresentated in the data or the world”</a:t>
            </a:r>
            <a:endParaRPr>
              <a:solidFill>
                <a:srgbClr val="B7B7B7"/>
              </a:solidFill>
              <a:latin typeface="EB Garamond"/>
              <a:ea typeface="EB Garamond"/>
              <a:cs typeface="EB Garamond"/>
              <a:sym typeface="EB Garamon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53" name="Shape 553"/>
        <p:cNvGrpSpPr/>
        <p:nvPr/>
      </p:nvGrpSpPr>
      <p:grpSpPr>
        <a:xfrm>
          <a:off x="0" y="0"/>
          <a:ext cx="0" cy="0"/>
          <a:chOff x="0" y="0"/>
          <a:chExt cx="0" cy="0"/>
        </a:xfrm>
      </p:grpSpPr>
      <p:sp>
        <p:nvSpPr>
          <p:cNvPr id="554" name="Google Shape;554;p59"/>
          <p:cNvSpPr/>
          <p:nvPr/>
        </p:nvSpPr>
        <p:spPr>
          <a:xfrm>
            <a:off x="9740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555" name="Google Shape;555;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56" name="Google Shape;556;p59"/>
          <p:cNvSpPr txBox="1"/>
          <p:nvPr/>
        </p:nvSpPr>
        <p:spPr>
          <a:xfrm>
            <a:off x="1430556" y="2099156"/>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Performance</a:t>
            </a:r>
            <a:endParaRPr b="1" sz="1700">
              <a:solidFill>
                <a:srgbClr val="999999"/>
              </a:solidFill>
              <a:latin typeface="EB Garamond"/>
              <a:ea typeface="EB Garamond"/>
              <a:cs typeface="EB Garamond"/>
              <a:sym typeface="EB Garamond"/>
            </a:endParaRPr>
          </a:p>
        </p:txBody>
      </p:sp>
      <p:sp>
        <p:nvSpPr>
          <p:cNvPr id="557" name="Google Shape;557;p59"/>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wrap-up</a:t>
            </a:r>
            <a:endParaRPr/>
          </a:p>
        </p:txBody>
      </p:sp>
      <p:sp>
        <p:nvSpPr>
          <p:cNvPr id="558" name="Google Shape;558;p59"/>
          <p:cNvSpPr txBox="1"/>
          <p:nvPr/>
        </p:nvSpPr>
        <p:spPr>
          <a:xfrm>
            <a:off x="1430556" y="2753350"/>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Generalization</a:t>
            </a:r>
            <a:endParaRPr b="1" sz="1700">
              <a:solidFill>
                <a:srgbClr val="999999"/>
              </a:solidFill>
              <a:latin typeface="EB Garamond"/>
              <a:ea typeface="EB Garamond"/>
              <a:cs typeface="EB Garamond"/>
              <a:sym typeface="EB Garamond"/>
            </a:endParaRPr>
          </a:p>
        </p:txBody>
      </p:sp>
      <p:sp>
        <p:nvSpPr>
          <p:cNvPr id="559" name="Google Shape;559;p59"/>
          <p:cNvSpPr txBox="1"/>
          <p:nvPr/>
        </p:nvSpPr>
        <p:spPr>
          <a:xfrm>
            <a:off x="1430556" y="3640907"/>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chemeClr val="dk1"/>
                </a:solidFill>
                <a:latin typeface="EB Garamond"/>
                <a:ea typeface="EB Garamond"/>
                <a:cs typeface="EB Garamond"/>
                <a:sym typeface="EB Garamond"/>
              </a:rPr>
              <a:t>Efficiency</a:t>
            </a:r>
            <a:endParaRPr b="1" sz="1700">
              <a:solidFill>
                <a:schemeClr val="dk1"/>
              </a:solidFill>
              <a:latin typeface="EB Garamond"/>
              <a:ea typeface="EB Garamond"/>
              <a:cs typeface="EB Garamond"/>
              <a:sym typeface="EB Garamond"/>
            </a:endParaRPr>
          </a:p>
        </p:txBody>
      </p:sp>
      <p:sp>
        <p:nvSpPr>
          <p:cNvPr id="560" name="Google Shape;560;p59"/>
          <p:cNvSpPr txBox="1"/>
          <p:nvPr/>
        </p:nvSpPr>
        <p:spPr>
          <a:xfrm>
            <a:off x="1629456" y="2338893"/>
            <a:ext cx="17019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latin typeface="EB Garamond"/>
                <a:ea typeface="EB Garamond"/>
                <a:cs typeface="EB Garamond"/>
                <a:sym typeface="EB Garamond"/>
              </a:rPr>
              <a:t>Averaged metrics on benchmark datasets with well-defined labels</a:t>
            </a:r>
            <a:endParaRPr sz="900">
              <a:latin typeface="EB Garamond"/>
              <a:ea typeface="EB Garamond"/>
              <a:cs typeface="EB Garamond"/>
              <a:sym typeface="EB Garamond"/>
            </a:endParaRPr>
          </a:p>
        </p:txBody>
      </p:sp>
      <p:sp>
        <p:nvSpPr>
          <p:cNvPr id="561" name="Google Shape;561;p59"/>
          <p:cNvSpPr txBox="1"/>
          <p:nvPr/>
        </p:nvSpPr>
        <p:spPr>
          <a:xfrm>
            <a:off x="1314906" y="2993944"/>
            <a:ext cx="23310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Assume future is the same as the past; </a:t>
            </a:r>
            <a:endParaRPr sz="900">
              <a:latin typeface="EB Garamond"/>
              <a:ea typeface="EB Garamond"/>
              <a:cs typeface="EB Garamond"/>
              <a:sym typeface="EB Garamond"/>
            </a:endParaRPr>
          </a:p>
          <a:p>
            <a:pPr indent="0" lvl="0" marL="0" rtl="0" algn="ctr">
              <a:spcBef>
                <a:spcPts val="0"/>
              </a:spcBef>
              <a:spcAft>
                <a:spcPts val="0"/>
              </a:spcAft>
              <a:buNone/>
            </a:pPr>
            <a:r>
              <a:rPr lang="en" sz="900">
                <a:latin typeface="EB Garamond"/>
                <a:ea typeface="EB Garamond"/>
                <a:cs typeface="EB Garamond"/>
                <a:sym typeface="EB Garamond"/>
              </a:rPr>
              <a:t>Carefully selected tasks, datasets, or applications; Generalization is prioritized over context specific solutions</a:t>
            </a:r>
            <a:endParaRPr sz="900">
              <a:latin typeface="EB Garamond"/>
              <a:ea typeface="EB Garamond"/>
              <a:cs typeface="EB Garamond"/>
              <a:sym typeface="EB Garamond"/>
            </a:endParaRPr>
          </a:p>
        </p:txBody>
      </p:sp>
      <p:sp>
        <p:nvSpPr>
          <p:cNvPr id="562" name="Google Shape;562;p59"/>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66" name="Shape 566"/>
        <p:cNvGrpSpPr/>
        <p:nvPr/>
      </p:nvGrpSpPr>
      <p:grpSpPr>
        <a:xfrm>
          <a:off x="0" y="0"/>
          <a:ext cx="0" cy="0"/>
          <a:chOff x="0" y="0"/>
          <a:chExt cx="0" cy="0"/>
        </a:xfrm>
      </p:grpSpPr>
      <p:sp>
        <p:nvSpPr>
          <p:cNvPr id="567" name="Google Shape;567;p60"/>
          <p:cNvSpPr/>
          <p:nvPr/>
        </p:nvSpPr>
        <p:spPr>
          <a:xfrm>
            <a:off x="9740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568" name="Google Shape;568;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69" name="Google Shape;569;p60"/>
          <p:cNvSpPr txBox="1"/>
          <p:nvPr/>
        </p:nvSpPr>
        <p:spPr>
          <a:xfrm>
            <a:off x="1430556" y="2099156"/>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Performance</a:t>
            </a:r>
            <a:endParaRPr b="1" sz="1700">
              <a:solidFill>
                <a:srgbClr val="999999"/>
              </a:solidFill>
              <a:latin typeface="EB Garamond"/>
              <a:ea typeface="EB Garamond"/>
              <a:cs typeface="EB Garamond"/>
              <a:sym typeface="EB Garamond"/>
            </a:endParaRPr>
          </a:p>
        </p:txBody>
      </p:sp>
      <p:sp>
        <p:nvSpPr>
          <p:cNvPr id="570" name="Google Shape;570;p60"/>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wrap-up</a:t>
            </a:r>
            <a:endParaRPr/>
          </a:p>
        </p:txBody>
      </p:sp>
      <p:sp>
        <p:nvSpPr>
          <p:cNvPr id="571" name="Google Shape;571;p60"/>
          <p:cNvSpPr txBox="1"/>
          <p:nvPr/>
        </p:nvSpPr>
        <p:spPr>
          <a:xfrm>
            <a:off x="1430556" y="2753350"/>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Generalization</a:t>
            </a:r>
            <a:endParaRPr b="1" sz="1700">
              <a:solidFill>
                <a:srgbClr val="999999"/>
              </a:solidFill>
              <a:latin typeface="EB Garamond"/>
              <a:ea typeface="EB Garamond"/>
              <a:cs typeface="EB Garamond"/>
              <a:sym typeface="EB Garamond"/>
            </a:endParaRPr>
          </a:p>
        </p:txBody>
      </p:sp>
      <p:sp>
        <p:nvSpPr>
          <p:cNvPr id="572" name="Google Shape;572;p60"/>
          <p:cNvSpPr txBox="1"/>
          <p:nvPr/>
        </p:nvSpPr>
        <p:spPr>
          <a:xfrm>
            <a:off x="1430556" y="3640907"/>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Efficiency</a:t>
            </a:r>
            <a:endParaRPr b="1" sz="1700">
              <a:solidFill>
                <a:srgbClr val="999999"/>
              </a:solidFill>
              <a:latin typeface="EB Garamond"/>
              <a:ea typeface="EB Garamond"/>
              <a:cs typeface="EB Garamond"/>
              <a:sym typeface="EB Garamond"/>
            </a:endParaRPr>
          </a:p>
        </p:txBody>
      </p:sp>
      <p:sp>
        <p:nvSpPr>
          <p:cNvPr id="573" name="Google Shape;573;p60"/>
          <p:cNvSpPr txBox="1"/>
          <p:nvPr/>
        </p:nvSpPr>
        <p:spPr>
          <a:xfrm>
            <a:off x="1629456" y="2338893"/>
            <a:ext cx="17019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latin typeface="EB Garamond"/>
                <a:ea typeface="EB Garamond"/>
                <a:cs typeface="EB Garamond"/>
                <a:sym typeface="EB Garamond"/>
              </a:rPr>
              <a:t>Averaged metrics on benchmark datasets with well-defined labels</a:t>
            </a:r>
            <a:endParaRPr sz="900">
              <a:latin typeface="EB Garamond"/>
              <a:ea typeface="EB Garamond"/>
              <a:cs typeface="EB Garamond"/>
              <a:sym typeface="EB Garamond"/>
            </a:endParaRPr>
          </a:p>
        </p:txBody>
      </p:sp>
      <p:sp>
        <p:nvSpPr>
          <p:cNvPr id="574" name="Google Shape;574;p60"/>
          <p:cNvSpPr txBox="1"/>
          <p:nvPr/>
        </p:nvSpPr>
        <p:spPr>
          <a:xfrm>
            <a:off x="1314906" y="2993944"/>
            <a:ext cx="23310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Assume future is the same as the past; </a:t>
            </a:r>
            <a:endParaRPr sz="900">
              <a:latin typeface="EB Garamond"/>
              <a:ea typeface="EB Garamond"/>
              <a:cs typeface="EB Garamond"/>
              <a:sym typeface="EB Garamond"/>
            </a:endParaRPr>
          </a:p>
          <a:p>
            <a:pPr indent="0" lvl="0" marL="0" rtl="0" algn="ctr">
              <a:spcBef>
                <a:spcPts val="0"/>
              </a:spcBef>
              <a:spcAft>
                <a:spcPts val="0"/>
              </a:spcAft>
              <a:buNone/>
            </a:pPr>
            <a:r>
              <a:rPr lang="en" sz="900">
                <a:latin typeface="EB Garamond"/>
                <a:ea typeface="EB Garamond"/>
                <a:cs typeface="EB Garamond"/>
                <a:sym typeface="EB Garamond"/>
              </a:rPr>
              <a:t>Carefully selected tasks, datasets, or applications; Generalization is prioritized over context specific solutions</a:t>
            </a:r>
            <a:endParaRPr sz="900">
              <a:latin typeface="EB Garamond"/>
              <a:ea typeface="EB Garamond"/>
              <a:cs typeface="EB Garamond"/>
              <a:sym typeface="EB Garamond"/>
            </a:endParaRPr>
          </a:p>
        </p:txBody>
      </p:sp>
      <p:sp>
        <p:nvSpPr>
          <p:cNvPr id="575" name="Google Shape;575;p60"/>
          <p:cNvSpPr txBox="1"/>
          <p:nvPr/>
        </p:nvSpPr>
        <p:spPr>
          <a:xfrm>
            <a:off x="1103556" y="3882401"/>
            <a:ext cx="27537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Efficacy for scalability, not for accessibility or sustainability</a:t>
            </a:r>
            <a:endParaRPr sz="900">
              <a:latin typeface="EB Garamond"/>
              <a:ea typeface="EB Garamond"/>
              <a:cs typeface="EB Garamond"/>
              <a:sym typeface="EB Garamond"/>
            </a:endParaRPr>
          </a:p>
        </p:txBody>
      </p:sp>
      <p:sp>
        <p:nvSpPr>
          <p:cNvPr id="576" name="Google Shape;576;p60"/>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577" name="Google Shape;577;p60"/>
          <p:cNvSpPr txBox="1"/>
          <p:nvPr/>
        </p:nvSpPr>
        <p:spPr>
          <a:xfrm>
            <a:off x="3998945" y="3566800"/>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Efficiency that “can facilitate work by low-resource communities”</a:t>
            </a:r>
            <a:endParaRPr>
              <a:latin typeface="EB Garamond"/>
              <a:ea typeface="EB Garamond"/>
              <a:cs typeface="EB Garamond"/>
              <a:sym typeface="EB Garamond"/>
            </a:endParaRPr>
          </a:p>
        </p:txBody>
      </p:sp>
      <p:sp>
        <p:nvSpPr>
          <p:cNvPr id="578" name="Google Shape;578;p60"/>
          <p:cNvSpPr txBox="1"/>
          <p:nvPr/>
        </p:nvSpPr>
        <p:spPr>
          <a:xfrm>
            <a:off x="3998945" y="3848725"/>
            <a:ext cx="4669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Efficiency that “can lessen resource extraction – e.g. less hardware or data harvesting or lower carbon emissions”</a:t>
            </a:r>
            <a:endParaRPr>
              <a:latin typeface="EB Garamond"/>
              <a:ea typeface="EB Garamond"/>
              <a:cs typeface="EB Garamond"/>
              <a:sym typeface="EB Garamond"/>
            </a:endParaRPr>
          </a:p>
        </p:txBody>
      </p:sp>
      <p:sp>
        <p:nvSpPr>
          <p:cNvPr id="579" name="Google Shape;579;p60"/>
          <p:cNvSpPr txBox="1"/>
          <p:nvPr/>
        </p:nvSpPr>
        <p:spPr>
          <a:xfrm>
            <a:off x="4051825" y="515925"/>
            <a:ext cx="46695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latin typeface="EB Garamond"/>
                <a:ea typeface="EB Garamond"/>
                <a:cs typeface="EB Garamond"/>
                <a:sym typeface="EB Garamond"/>
              </a:rPr>
              <a:t>Lost opportunities in tech research agendas</a:t>
            </a:r>
            <a:endParaRPr b="1" sz="1900">
              <a:latin typeface="EB Garamond"/>
              <a:ea typeface="EB Garamond"/>
              <a:cs typeface="EB Garamond"/>
              <a:sym typeface="EB Garamond"/>
            </a:endParaRPr>
          </a:p>
        </p:txBody>
      </p:sp>
      <p:sp>
        <p:nvSpPr>
          <p:cNvPr id="580" name="Google Shape;580;p60"/>
          <p:cNvSpPr txBox="1"/>
          <p:nvPr/>
        </p:nvSpPr>
        <p:spPr>
          <a:xfrm>
            <a:off x="3770345" y="2881000"/>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7B7B7"/>
                </a:solidFill>
                <a:latin typeface="EB Garamond"/>
                <a:ea typeface="EB Garamond"/>
                <a:cs typeface="EB Garamond"/>
                <a:sym typeface="EB Garamond"/>
              </a:rPr>
              <a:t>Bottom-up approaches that “treat each setting as meaningfully unique”</a:t>
            </a:r>
            <a:endParaRPr>
              <a:solidFill>
                <a:srgbClr val="B7B7B7"/>
              </a:solidFill>
              <a:latin typeface="EB Garamond"/>
              <a:ea typeface="EB Garamond"/>
              <a:cs typeface="EB Garamond"/>
              <a:sym typeface="EB Garamond"/>
            </a:endParaRPr>
          </a:p>
        </p:txBody>
      </p:sp>
      <p:sp>
        <p:nvSpPr>
          <p:cNvPr id="581" name="Google Shape;581;p60"/>
          <p:cNvSpPr txBox="1"/>
          <p:nvPr/>
        </p:nvSpPr>
        <p:spPr>
          <a:xfrm>
            <a:off x="3770345" y="3162925"/>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7B7B7"/>
                </a:solidFill>
                <a:latin typeface="EB Garamond"/>
                <a:ea typeface="EB Garamond"/>
                <a:cs typeface="EB Garamond"/>
                <a:sym typeface="EB Garamond"/>
              </a:rPr>
              <a:t>Tech that “help to directly address societal needs”</a:t>
            </a:r>
            <a:endParaRPr>
              <a:solidFill>
                <a:srgbClr val="B7B7B7"/>
              </a:solidFill>
              <a:latin typeface="EB Garamond"/>
              <a:ea typeface="EB Garamond"/>
              <a:cs typeface="EB Garamond"/>
              <a:sym typeface="EB Garamond"/>
            </a:endParaRPr>
          </a:p>
        </p:txBody>
      </p:sp>
      <p:sp>
        <p:nvSpPr>
          <p:cNvPr id="582" name="Google Shape;582;p60"/>
          <p:cNvSpPr txBox="1"/>
          <p:nvPr/>
        </p:nvSpPr>
        <p:spPr>
          <a:xfrm>
            <a:off x="3688336" y="2399533"/>
            <a:ext cx="36027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7B7B7"/>
                </a:solidFill>
                <a:latin typeface="EB Garamond"/>
                <a:ea typeface="EB Garamond"/>
                <a:cs typeface="EB Garamond"/>
                <a:sym typeface="EB Garamond"/>
              </a:rPr>
              <a:t>“Safe, consensual, or participatory ML”</a:t>
            </a:r>
            <a:endParaRPr>
              <a:solidFill>
                <a:srgbClr val="B7B7B7"/>
              </a:solidFill>
              <a:latin typeface="EB Garamond"/>
              <a:ea typeface="EB Garamond"/>
              <a:cs typeface="EB Garamond"/>
              <a:sym typeface="EB Garamond"/>
            </a:endParaRPr>
          </a:p>
        </p:txBody>
      </p:sp>
      <p:sp>
        <p:nvSpPr>
          <p:cNvPr id="583" name="Google Shape;583;p60"/>
          <p:cNvSpPr txBox="1"/>
          <p:nvPr/>
        </p:nvSpPr>
        <p:spPr>
          <a:xfrm>
            <a:off x="3271913" y="1774427"/>
            <a:ext cx="4604400" cy="2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7B7B7"/>
                </a:solidFill>
                <a:latin typeface="EB Garamond"/>
                <a:ea typeface="EB Garamond"/>
                <a:cs typeface="EB Garamond"/>
                <a:sym typeface="EB Garamond"/>
              </a:rPr>
              <a:t>Alternative ways ‘to characterize the “real world”’</a:t>
            </a:r>
            <a:endParaRPr>
              <a:solidFill>
                <a:srgbClr val="B7B7B7"/>
              </a:solidFill>
              <a:latin typeface="EB Garamond"/>
              <a:ea typeface="EB Garamond"/>
              <a:cs typeface="EB Garamond"/>
              <a:sym typeface="EB Garamond"/>
            </a:endParaRPr>
          </a:p>
        </p:txBody>
      </p:sp>
      <p:sp>
        <p:nvSpPr>
          <p:cNvPr id="584" name="Google Shape;584;p60"/>
          <p:cNvSpPr txBox="1"/>
          <p:nvPr/>
        </p:nvSpPr>
        <p:spPr>
          <a:xfrm>
            <a:off x="3065995" y="1433941"/>
            <a:ext cx="5750400" cy="3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7B7B7"/>
                </a:solidFill>
                <a:latin typeface="EB Garamond"/>
                <a:ea typeface="EB Garamond"/>
                <a:cs typeface="EB Garamond"/>
                <a:sym typeface="EB Garamond"/>
              </a:rPr>
              <a:t>Tech that prioritize “the welfare, consent, or awareness of the datafied subjects”</a:t>
            </a:r>
            <a:endParaRPr>
              <a:solidFill>
                <a:srgbClr val="B7B7B7"/>
              </a:solidFill>
              <a:latin typeface="EB Garamond"/>
              <a:ea typeface="EB Garamond"/>
              <a:cs typeface="EB Garamond"/>
              <a:sym typeface="EB Garamond"/>
            </a:endParaRPr>
          </a:p>
        </p:txBody>
      </p:sp>
      <p:sp>
        <p:nvSpPr>
          <p:cNvPr id="585" name="Google Shape;585;p60"/>
          <p:cNvSpPr txBox="1"/>
          <p:nvPr/>
        </p:nvSpPr>
        <p:spPr>
          <a:xfrm>
            <a:off x="2859895" y="1082720"/>
            <a:ext cx="63840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7B7B7"/>
                </a:solidFill>
                <a:latin typeface="EB Garamond"/>
                <a:ea typeface="EB Garamond"/>
                <a:cs typeface="EB Garamond"/>
                <a:sym typeface="EB Garamond"/>
              </a:rPr>
              <a:t>“Non-binaries, plural truths, contextual truths, and many ways of being” in the real world</a:t>
            </a:r>
            <a:endParaRPr>
              <a:solidFill>
                <a:srgbClr val="B7B7B7"/>
              </a:solidFill>
              <a:latin typeface="EB Garamond"/>
              <a:ea typeface="EB Garamond"/>
              <a:cs typeface="EB Garamond"/>
              <a:sym typeface="EB Garamond"/>
            </a:endParaRPr>
          </a:p>
        </p:txBody>
      </p:sp>
      <p:sp>
        <p:nvSpPr>
          <p:cNvPr id="586" name="Google Shape;586;p60"/>
          <p:cNvSpPr txBox="1"/>
          <p:nvPr/>
        </p:nvSpPr>
        <p:spPr>
          <a:xfrm>
            <a:off x="3471680" y="2086969"/>
            <a:ext cx="5020200" cy="2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B7B7B7"/>
                </a:solidFill>
                <a:latin typeface="EB Garamond"/>
                <a:ea typeface="EB Garamond"/>
                <a:cs typeface="EB Garamond"/>
                <a:sym typeface="EB Garamond"/>
              </a:rPr>
              <a:t>“Prioritize those underrepresentated in the data or the world”</a:t>
            </a:r>
            <a:endParaRPr>
              <a:solidFill>
                <a:srgbClr val="B7B7B7"/>
              </a:solidFill>
              <a:latin typeface="EB Garamond"/>
              <a:ea typeface="EB Garamond"/>
              <a:cs typeface="EB Garamond"/>
              <a:sym typeface="EB Garamon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90" name="Shape 590"/>
        <p:cNvGrpSpPr/>
        <p:nvPr/>
      </p:nvGrpSpPr>
      <p:grpSpPr>
        <a:xfrm>
          <a:off x="0" y="0"/>
          <a:ext cx="0" cy="0"/>
          <a:chOff x="0" y="0"/>
          <a:chExt cx="0" cy="0"/>
        </a:xfrm>
      </p:grpSpPr>
      <p:sp>
        <p:nvSpPr>
          <p:cNvPr id="591" name="Google Shape;591;p61"/>
          <p:cNvSpPr/>
          <p:nvPr/>
        </p:nvSpPr>
        <p:spPr>
          <a:xfrm>
            <a:off x="9740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592" name="Google Shape;592;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593" name="Google Shape;593;p61"/>
          <p:cNvSpPr txBox="1"/>
          <p:nvPr/>
        </p:nvSpPr>
        <p:spPr>
          <a:xfrm>
            <a:off x="1430556" y="2099156"/>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chemeClr val="dk1"/>
                </a:solidFill>
                <a:latin typeface="EB Garamond"/>
                <a:ea typeface="EB Garamond"/>
                <a:cs typeface="EB Garamond"/>
                <a:sym typeface="EB Garamond"/>
              </a:rPr>
              <a:t>Performance</a:t>
            </a:r>
            <a:endParaRPr b="1" sz="1700">
              <a:solidFill>
                <a:schemeClr val="dk1"/>
              </a:solidFill>
              <a:latin typeface="EB Garamond"/>
              <a:ea typeface="EB Garamond"/>
              <a:cs typeface="EB Garamond"/>
              <a:sym typeface="EB Garamond"/>
            </a:endParaRPr>
          </a:p>
        </p:txBody>
      </p:sp>
      <p:sp>
        <p:nvSpPr>
          <p:cNvPr id="594" name="Google Shape;594;p61"/>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wrap-up</a:t>
            </a:r>
            <a:endParaRPr/>
          </a:p>
        </p:txBody>
      </p:sp>
      <p:sp>
        <p:nvSpPr>
          <p:cNvPr id="595" name="Google Shape;595;p61"/>
          <p:cNvSpPr txBox="1"/>
          <p:nvPr/>
        </p:nvSpPr>
        <p:spPr>
          <a:xfrm>
            <a:off x="1430556" y="2753350"/>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chemeClr val="dk1"/>
                </a:solidFill>
                <a:latin typeface="EB Garamond"/>
                <a:ea typeface="EB Garamond"/>
                <a:cs typeface="EB Garamond"/>
                <a:sym typeface="EB Garamond"/>
              </a:rPr>
              <a:t>Generalization</a:t>
            </a:r>
            <a:endParaRPr b="1" sz="1700">
              <a:solidFill>
                <a:schemeClr val="dk1"/>
              </a:solidFill>
              <a:latin typeface="EB Garamond"/>
              <a:ea typeface="EB Garamond"/>
              <a:cs typeface="EB Garamond"/>
              <a:sym typeface="EB Garamond"/>
            </a:endParaRPr>
          </a:p>
        </p:txBody>
      </p:sp>
      <p:sp>
        <p:nvSpPr>
          <p:cNvPr id="596" name="Google Shape;596;p61"/>
          <p:cNvSpPr txBox="1"/>
          <p:nvPr/>
        </p:nvSpPr>
        <p:spPr>
          <a:xfrm>
            <a:off x="1430556" y="3640907"/>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chemeClr val="dk1"/>
                </a:solidFill>
                <a:latin typeface="EB Garamond"/>
                <a:ea typeface="EB Garamond"/>
                <a:cs typeface="EB Garamond"/>
                <a:sym typeface="EB Garamond"/>
              </a:rPr>
              <a:t>Efficiency</a:t>
            </a:r>
            <a:endParaRPr b="1" sz="1700">
              <a:solidFill>
                <a:schemeClr val="dk1"/>
              </a:solidFill>
              <a:latin typeface="EB Garamond"/>
              <a:ea typeface="EB Garamond"/>
              <a:cs typeface="EB Garamond"/>
              <a:sym typeface="EB Garamond"/>
            </a:endParaRPr>
          </a:p>
        </p:txBody>
      </p:sp>
      <p:sp>
        <p:nvSpPr>
          <p:cNvPr id="597" name="Google Shape;597;p61"/>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601" name="Shape 601"/>
        <p:cNvGrpSpPr/>
        <p:nvPr/>
      </p:nvGrpSpPr>
      <p:grpSpPr>
        <a:xfrm>
          <a:off x="0" y="0"/>
          <a:ext cx="0" cy="0"/>
          <a:chOff x="0" y="0"/>
          <a:chExt cx="0" cy="0"/>
        </a:xfrm>
      </p:grpSpPr>
      <p:sp>
        <p:nvSpPr>
          <p:cNvPr id="602" name="Google Shape;602;p62"/>
          <p:cNvSpPr/>
          <p:nvPr/>
        </p:nvSpPr>
        <p:spPr>
          <a:xfrm>
            <a:off x="9740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603" name="Google Shape;603;p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04" name="Google Shape;604;p62"/>
          <p:cNvSpPr txBox="1"/>
          <p:nvPr/>
        </p:nvSpPr>
        <p:spPr>
          <a:xfrm>
            <a:off x="1430556" y="2099156"/>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Performance</a:t>
            </a:r>
            <a:endParaRPr b="1" sz="1700">
              <a:solidFill>
                <a:srgbClr val="999999"/>
              </a:solidFill>
              <a:latin typeface="EB Garamond"/>
              <a:ea typeface="EB Garamond"/>
              <a:cs typeface="EB Garamond"/>
              <a:sym typeface="EB Garamond"/>
            </a:endParaRPr>
          </a:p>
        </p:txBody>
      </p:sp>
      <p:sp>
        <p:nvSpPr>
          <p:cNvPr id="605" name="Google Shape;605;p62"/>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wrap-up</a:t>
            </a:r>
            <a:endParaRPr/>
          </a:p>
        </p:txBody>
      </p:sp>
      <p:sp>
        <p:nvSpPr>
          <p:cNvPr id="606" name="Google Shape;606;p62"/>
          <p:cNvSpPr txBox="1"/>
          <p:nvPr/>
        </p:nvSpPr>
        <p:spPr>
          <a:xfrm>
            <a:off x="1430556" y="2753350"/>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Generalization</a:t>
            </a:r>
            <a:endParaRPr b="1" sz="1700">
              <a:solidFill>
                <a:srgbClr val="999999"/>
              </a:solidFill>
              <a:latin typeface="EB Garamond"/>
              <a:ea typeface="EB Garamond"/>
              <a:cs typeface="EB Garamond"/>
              <a:sym typeface="EB Garamond"/>
            </a:endParaRPr>
          </a:p>
        </p:txBody>
      </p:sp>
      <p:sp>
        <p:nvSpPr>
          <p:cNvPr id="607" name="Google Shape;607;p62"/>
          <p:cNvSpPr txBox="1"/>
          <p:nvPr/>
        </p:nvSpPr>
        <p:spPr>
          <a:xfrm>
            <a:off x="1430556" y="3640907"/>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Efficiency</a:t>
            </a:r>
            <a:endParaRPr b="1" sz="1700">
              <a:solidFill>
                <a:srgbClr val="999999"/>
              </a:solidFill>
              <a:latin typeface="EB Garamond"/>
              <a:ea typeface="EB Garamond"/>
              <a:cs typeface="EB Garamond"/>
              <a:sym typeface="EB Garamond"/>
            </a:endParaRPr>
          </a:p>
        </p:txBody>
      </p:sp>
      <p:sp>
        <p:nvSpPr>
          <p:cNvPr id="608" name="Google Shape;608;p62"/>
          <p:cNvSpPr txBox="1"/>
          <p:nvPr/>
        </p:nvSpPr>
        <p:spPr>
          <a:xfrm>
            <a:off x="1629456" y="2338893"/>
            <a:ext cx="17019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latin typeface="EB Garamond"/>
                <a:ea typeface="EB Garamond"/>
                <a:cs typeface="EB Garamond"/>
                <a:sym typeface="EB Garamond"/>
              </a:rPr>
              <a:t>Averaged metrics on benchmark datasets with well-defined labels</a:t>
            </a:r>
            <a:endParaRPr sz="900">
              <a:latin typeface="EB Garamond"/>
              <a:ea typeface="EB Garamond"/>
              <a:cs typeface="EB Garamond"/>
              <a:sym typeface="EB Garamond"/>
            </a:endParaRPr>
          </a:p>
        </p:txBody>
      </p:sp>
      <p:sp>
        <p:nvSpPr>
          <p:cNvPr id="609" name="Google Shape;609;p62"/>
          <p:cNvSpPr txBox="1"/>
          <p:nvPr/>
        </p:nvSpPr>
        <p:spPr>
          <a:xfrm>
            <a:off x="1314906" y="2993944"/>
            <a:ext cx="23310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Assume future is the same as the past; </a:t>
            </a:r>
            <a:endParaRPr sz="900">
              <a:latin typeface="EB Garamond"/>
              <a:ea typeface="EB Garamond"/>
              <a:cs typeface="EB Garamond"/>
              <a:sym typeface="EB Garamond"/>
            </a:endParaRPr>
          </a:p>
          <a:p>
            <a:pPr indent="0" lvl="0" marL="0" rtl="0" algn="ctr">
              <a:spcBef>
                <a:spcPts val="0"/>
              </a:spcBef>
              <a:spcAft>
                <a:spcPts val="0"/>
              </a:spcAft>
              <a:buNone/>
            </a:pPr>
            <a:r>
              <a:rPr lang="en" sz="900">
                <a:latin typeface="EB Garamond"/>
                <a:ea typeface="EB Garamond"/>
                <a:cs typeface="EB Garamond"/>
                <a:sym typeface="EB Garamond"/>
              </a:rPr>
              <a:t>Carefully selected tasks, datasets, or applications; Generalization is prioritized over context specific solutions</a:t>
            </a:r>
            <a:endParaRPr sz="900">
              <a:latin typeface="EB Garamond"/>
              <a:ea typeface="EB Garamond"/>
              <a:cs typeface="EB Garamond"/>
              <a:sym typeface="EB Garamond"/>
            </a:endParaRPr>
          </a:p>
        </p:txBody>
      </p:sp>
      <p:sp>
        <p:nvSpPr>
          <p:cNvPr id="610" name="Google Shape;610;p62"/>
          <p:cNvSpPr txBox="1"/>
          <p:nvPr/>
        </p:nvSpPr>
        <p:spPr>
          <a:xfrm>
            <a:off x="1103556" y="3882401"/>
            <a:ext cx="27537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Efficacy for scalability, not for accessibility or sustainability</a:t>
            </a:r>
            <a:endParaRPr sz="900">
              <a:latin typeface="EB Garamond"/>
              <a:ea typeface="EB Garamond"/>
              <a:cs typeface="EB Garamond"/>
              <a:sym typeface="EB Garamond"/>
            </a:endParaRPr>
          </a:p>
        </p:txBody>
      </p:sp>
      <p:sp>
        <p:nvSpPr>
          <p:cNvPr id="611" name="Google Shape;611;p62"/>
          <p:cNvSpPr txBox="1"/>
          <p:nvPr/>
        </p:nvSpPr>
        <p:spPr>
          <a:xfrm>
            <a:off x="3688336" y="2399533"/>
            <a:ext cx="36027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“Safe, consensual, or participatory ML”</a:t>
            </a:r>
            <a:endParaRPr>
              <a:latin typeface="EB Garamond"/>
              <a:ea typeface="EB Garamond"/>
              <a:cs typeface="EB Garamond"/>
              <a:sym typeface="EB Garamond"/>
            </a:endParaRPr>
          </a:p>
        </p:txBody>
      </p:sp>
      <p:sp>
        <p:nvSpPr>
          <p:cNvPr id="612" name="Google Shape;612;p62"/>
          <p:cNvSpPr txBox="1"/>
          <p:nvPr/>
        </p:nvSpPr>
        <p:spPr>
          <a:xfrm>
            <a:off x="3271913" y="1774427"/>
            <a:ext cx="4604400" cy="2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Alternative ways ‘to characterize the </a:t>
            </a:r>
            <a:r>
              <a:rPr lang="en">
                <a:latin typeface="EB Garamond"/>
                <a:ea typeface="EB Garamond"/>
                <a:cs typeface="EB Garamond"/>
                <a:sym typeface="EB Garamond"/>
              </a:rPr>
              <a:t>“real</a:t>
            </a:r>
            <a:r>
              <a:rPr lang="en">
                <a:latin typeface="EB Garamond"/>
                <a:ea typeface="EB Garamond"/>
                <a:cs typeface="EB Garamond"/>
                <a:sym typeface="EB Garamond"/>
              </a:rPr>
              <a:t> world”’</a:t>
            </a:r>
            <a:endParaRPr>
              <a:latin typeface="EB Garamond"/>
              <a:ea typeface="EB Garamond"/>
              <a:cs typeface="EB Garamond"/>
              <a:sym typeface="EB Garamond"/>
            </a:endParaRPr>
          </a:p>
        </p:txBody>
      </p:sp>
      <p:sp>
        <p:nvSpPr>
          <p:cNvPr id="613" name="Google Shape;613;p62"/>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614" name="Google Shape;614;p62"/>
          <p:cNvSpPr txBox="1"/>
          <p:nvPr/>
        </p:nvSpPr>
        <p:spPr>
          <a:xfrm>
            <a:off x="3065995" y="1433941"/>
            <a:ext cx="5750400" cy="3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Tech that prioritize “the welfare, consent, or awareness of the datafied subjects”</a:t>
            </a:r>
            <a:endParaRPr>
              <a:latin typeface="EB Garamond"/>
              <a:ea typeface="EB Garamond"/>
              <a:cs typeface="EB Garamond"/>
              <a:sym typeface="EB Garamond"/>
            </a:endParaRPr>
          </a:p>
        </p:txBody>
      </p:sp>
      <p:sp>
        <p:nvSpPr>
          <p:cNvPr id="615" name="Google Shape;615;p62"/>
          <p:cNvSpPr txBox="1"/>
          <p:nvPr/>
        </p:nvSpPr>
        <p:spPr>
          <a:xfrm>
            <a:off x="4051825" y="515925"/>
            <a:ext cx="46695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latin typeface="EB Garamond"/>
                <a:ea typeface="EB Garamond"/>
                <a:cs typeface="EB Garamond"/>
                <a:sym typeface="EB Garamond"/>
              </a:rPr>
              <a:t>Lost opportunities in tech research agendas</a:t>
            </a:r>
            <a:endParaRPr b="1" sz="1900">
              <a:latin typeface="EB Garamond"/>
              <a:ea typeface="EB Garamond"/>
              <a:cs typeface="EB Garamond"/>
              <a:sym typeface="EB Garamond"/>
            </a:endParaRPr>
          </a:p>
        </p:txBody>
      </p:sp>
      <p:sp>
        <p:nvSpPr>
          <p:cNvPr id="616" name="Google Shape;616;p62"/>
          <p:cNvSpPr txBox="1"/>
          <p:nvPr/>
        </p:nvSpPr>
        <p:spPr>
          <a:xfrm>
            <a:off x="650900" y="515925"/>
            <a:ext cx="45624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EB Garamond"/>
                <a:ea typeface="EB Garamond"/>
                <a:cs typeface="EB Garamond"/>
                <a:sym typeface="EB Garamond"/>
              </a:rPr>
              <a:t>Streetlight effect</a:t>
            </a:r>
            <a:endParaRPr b="1" sz="2000">
              <a:latin typeface="EB Garamond"/>
              <a:ea typeface="EB Garamond"/>
              <a:cs typeface="EB Garamond"/>
              <a:sym typeface="EB Garamond"/>
            </a:endParaRPr>
          </a:p>
        </p:txBody>
      </p:sp>
      <p:sp>
        <p:nvSpPr>
          <p:cNvPr id="617" name="Google Shape;617;p62"/>
          <p:cNvSpPr txBox="1"/>
          <p:nvPr/>
        </p:nvSpPr>
        <p:spPr>
          <a:xfrm>
            <a:off x="2859895" y="1082720"/>
            <a:ext cx="63840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“Non-binaries, plural truths, contextual truths, and many ways of being” in the real world</a:t>
            </a:r>
            <a:endParaRPr>
              <a:latin typeface="EB Garamond"/>
              <a:ea typeface="EB Garamond"/>
              <a:cs typeface="EB Garamond"/>
              <a:sym typeface="EB Garamond"/>
            </a:endParaRPr>
          </a:p>
        </p:txBody>
      </p:sp>
      <p:sp>
        <p:nvSpPr>
          <p:cNvPr id="618" name="Google Shape;618;p62"/>
          <p:cNvSpPr txBox="1"/>
          <p:nvPr/>
        </p:nvSpPr>
        <p:spPr>
          <a:xfrm>
            <a:off x="3471680" y="2086969"/>
            <a:ext cx="5020200" cy="2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“Prioritize those underrepresentated in the data or the world”</a:t>
            </a:r>
            <a:endParaRPr>
              <a:latin typeface="EB Garamond"/>
              <a:ea typeface="EB Garamond"/>
              <a:cs typeface="EB Garamond"/>
              <a:sym typeface="EB Garamond"/>
            </a:endParaRPr>
          </a:p>
        </p:txBody>
      </p:sp>
      <p:sp>
        <p:nvSpPr>
          <p:cNvPr id="619" name="Google Shape;619;p62"/>
          <p:cNvSpPr txBox="1"/>
          <p:nvPr/>
        </p:nvSpPr>
        <p:spPr>
          <a:xfrm>
            <a:off x="3770345" y="2881000"/>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Bottom-up approaches that “treat each setting as meaningfully unique”</a:t>
            </a:r>
            <a:endParaRPr>
              <a:latin typeface="EB Garamond"/>
              <a:ea typeface="EB Garamond"/>
              <a:cs typeface="EB Garamond"/>
              <a:sym typeface="EB Garamond"/>
            </a:endParaRPr>
          </a:p>
        </p:txBody>
      </p:sp>
      <p:sp>
        <p:nvSpPr>
          <p:cNvPr id="620" name="Google Shape;620;p62"/>
          <p:cNvSpPr txBox="1"/>
          <p:nvPr/>
        </p:nvSpPr>
        <p:spPr>
          <a:xfrm>
            <a:off x="3770345" y="3162925"/>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Tech that “help to directly address societal needs”</a:t>
            </a:r>
            <a:endParaRPr>
              <a:latin typeface="EB Garamond"/>
              <a:ea typeface="EB Garamond"/>
              <a:cs typeface="EB Garamond"/>
              <a:sym typeface="EB Garamond"/>
            </a:endParaRPr>
          </a:p>
        </p:txBody>
      </p:sp>
      <p:sp>
        <p:nvSpPr>
          <p:cNvPr id="621" name="Google Shape;621;p62"/>
          <p:cNvSpPr txBox="1"/>
          <p:nvPr/>
        </p:nvSpPr>
        <p:spPr>
          <a:xfrm>
            <a:off x="3998945" y="3566800"/>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Efficiency that “can facilitate work by low-resource communities”</a:t>
            </a:r>
            <a:endParaRPr>
              <a:latin typeface="EB Garamond"/>
              <a:ea typeface="EB Garamond"/>
              <a:cs typeface="EB Garamond"/>
              <a:sym typeface="EB Garamond"/>
            </a:endParaRPr>
          </a:p>
        </p:txBody>
      </p:sp>
      <p:sp>
        <p:nvSpPr>
          <p:cNvPr id="622" name="Google Shape;622;p62"/>
          <p:cNvSpPr txBox="1"/>
          <p:nvPr/>
        </p:nvSpPr>
        <p:spPr>
          <a:xfrm>
            <a:off x="3998945" y="3848725"/>
            <a:ext cx="4669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Efficiency that “can lessen resource extraction – e.g. less hardware or data harvesting or lower carbon emissions”</a:t>
            </a:r>
            <a:endParaRPr>
              <a:latin typeface="EB Garamond"/>
              <a:ea typeface="EB Garamond"/>
              <a:cs typeface="EB Garamond"/>
              <a:sym typeface="EB Garamond"/>
            </a:endParaRPr>
          </a:p>
        </p:txBody>
      </p:sp>
      <p:pic>
        <p:nvPicPr>
          <p:cNvPr id="623" name="Google Shape;623;p62"/>
          <p:cNvPicPr preferRelativeResize="0"/>
          <p:nvPr/>
        </p:nvPicPr>
        <p:blipFill>
          <a:blip r:embed="rId3">
            <a:alphaModFix/>
          </a:blip>
          <a:stretch>
            <a:fillRect/>
          </a:stretch>
        </p:blipFill>
        <p:spPr>
          <a:xfrm>
            <a:off x="-365021" y="877916"/>
            <a:ext cx="3897924" cy="356930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627" name="Shape 627"/>
        <p:cNvGrpSpPr/>
        <p:nvPr/>
      </p:nvGrpSpPr>
      <p:grpSpPr>
        <a:xfrm>
          <a:off x="0" y="0"/>
          <a:ext cx="0" cy="0"/>
          <a:chOff x="0" y="0"/>
          <a:chExt cx="0" cy="0"/>
        </a:xfrm>
      </p:grpSpPr>
      <p:sp>
        <p:nvSpPr>
          <p:cNvPr id="628" name="Google Shape;628;p63"/>
          <p:cNvSpPr/>
          <p:nvPr/>
        </p:nvSpPr>
        <p:spPr>
          <a:xfrm>
            <a:off x="40982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629" name="Google Shape;629;p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30" name="Google Shape;630;p63"/>
          <p:cNvSpPr txBox="1"/>
          <p:nvPr/>
        </p:nvSpPr>
        <p:spPr>
          <a:xfrm>
            <a:off x="1430556" y="2099156"/>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Performance</a:t>
            </a:r>
            <a:endParaRPr b="1" sz="1700">
              <a:solidFill>
                <a:srgbClr val="999999"/>
              </a:solidFill>
              <a:latin typeface="EB Garamond"/>
              <a:ea typeface="EB Garamond"/>
              <a:cs typeface="EB Garamond"/>
              <a:sym typeface="EB Garamond"/>
            </a:endParaRPr>
          </a:p>
        </p:txBody>
      </p:sp>
      <p:sp>
        <p:nvSpPr>
          <p:cNvPr id="631" name="Google Shape;631;p63"/>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wrap-up</a:t>
            </a:r>
            <a:endParaRPr/>
          </a:p>
        </p:txBody>
      </p:sp>
      <p:sp>
        <p:nvSpPr>
          <p:cNvPr id="632" name="Google Shape;632;p63"/>
          <p:cNvSpPr txBox="1"/>
          <p:nvPr/>
        </p:nvSpPr>
        <p:spPr>
          <a:xfrm>
            <a:off x="1430556" y="2753350"/>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Generalization</a:t>
            </a:r>
            <a:endParaRPr b="1" sz="1700">
              <a:solidFill>
                <a:srgbClr val="999999"/>
              </a:solidFill>
              <a:latin typeface="EB Garamond"/>
              <a:ea typeface="EB Garamond"/>
              <a:cs typeface="EB Garamond"/>
              <a:sym typeface="EB Garamond"/>
            </a:endParaRPr>
          </a:p>
        </p:txBody>
      </p:sp>
      <p:sp>
        <p:nvSpPr>
          <p:cNvPr id="633" name="Google Shape;633;p63"/>
          <p:cNvSpPr txBox="1"/>
          <p:nvPr/>
        </p:nvSpPr>
        <p:spPr>
          <a:xfrm>
            <a:off x="1430556" y="3640907"/>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Efficiency</a:t>
            </a:r>
            <a:endParaRPr b="1" sz="1700">
              <a:solidFill>
                <a:srgbClr val="999999"/>
              </a:solidFill>
              <a:latin typeface="EB Garamond"/>
              <a:ea typeface="EB Garamond"/>
              <a:cs typeface="EB Garamond"/>
              <a:sym typeface="EB Garamond"/>
            </a:endParaRPr>
          </a:p>
        </p:txBody>
      </p:sp>
      <p:sp>
        <p:nvSpPr>
          <p:cNvPr id="634" name="Google Shape;634;p63"/>
          <p:cNvSpPr txBox="1"/>
          <p:nvPr/>
        </p:nvSpPr>
        <p:spPr>
          <a:xfrm>
            <a:off x="1629456" y="2338893"/>
            <a:ext cx="17019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latin typeface="EB Garamond"/>
                <a:ea typeface="EB Garamond"/>
                <a:cs typeface="EB Garamond"/>
                <a:sym typeface="EB Garamond"/>
              </a:rPr>
              <a:t>Averaged metrics on benchmark datasets with well-defined labels</a:t>
            </a:r>
            <a:endParaRPr sz="900">
              <a:latin typeface="EB Garamond"/>
              <a:ea typeface="EB Garamond"/>
              <a:cs typeface="EB Garamond"/>
              <a:sym typeface="EB Garamond"/>
            </a:endParaRPr>
          </a:p>
        </p:txBody>
      </p:sp>
      <p:sp>
        <p:nvSpPr>
          <p:cNvPr id="635" name="Google Shape;635;p63"/>
          <p:cNvSpPr txBox="1"/>
          <p:nvPr/>
        </p:nvSpPr>
        <p:spPr>
          <a:xfrm>
            <a:off x="1314906" y="2993944"/>
            <a:ext cx="23310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Assume future is the same as the past; </a:t>
            </a:r>
            <a:endParaRPr sz="900">
              <a:latin typeface="EB Garamond"/>
              <a:ea typeface="EB Garamond"/>
              <a:cs typeface="EB Garamond"/>
              <a:sym typeface="EB Garamond"/>
            </a:endParaRPr>
          </a:p>
          <a:p>
            <a:pPr indent="0" lvl="0" marL="0" rtl="0" algn="ctr">
              <a:spcBef>
                <a:spcPts val="0"/>
              </a:spcBef>
              <a:spcAft>
                <a:spcPts val="0"/>
              </a:spcAft>
              <a:buNone/>
            </a:pPr>
            <a:r>
              <a:rPr lang="en" sz="900">
                <a:latin typeface="EB Garamond"/>
                <a:ea typeface="EB Garamond"/>
                <a:cs typeface="EB Garamond"/>
                <a:sym typeface="EB Garamond"/>
              </a:rPr>
              <a:t>Carefully selected tasks, datasets, or applications; Generalization is prioritized over context specific solutions</a:t>
            </a:r>
            <a:endParaRPr sz="900">
              <a:latin typeface="EB Garamond"/>
              <a:ea typeface="EB Garamond"/>
              <a:cs typeface="EB Garamond"/>
              <a:sym typeface="EB Garamond"/>
            </a:endParaRPr>
          </a:p>
        </p:txBody>
      </p:sp>
      <p:sp>
        <p:nvSpPr>
          <p:cNvPr id="636" name="Google Shape;636;p63"/>
          <p:cNvSpPr txBox="1"/>
          <p:nvPr/>
        </p:nvSpPr>
        <p:spPr>
          <a:xfrm>
            <a:off x="1103556" y="3882401"/>
            <a:ext cx="27537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Efficacy for scalability, not for accessibility or sustainability</a:t>
            </a:r>
            <a:endParaRPr sz="900">
              <a:latin typeface="EB Garamond"/>
              <a:ea typeface="EB Garamond"/>
              <a:cs typeface="EB Garamond"/>
              <a:sym typeface="EB Garamond"/>
            </a:endParaRPr>
          </a:p>
        </p:txBody>
      </p:sp>
      <p:sp>
        <p:nvSpPr>
          <p:cNvPr id="637" name="Google Shape;637;p63"/>
          <p:cNvSpPr txBox="1"/>
          <p:nvPr/>
        </p:nvSpPr>
        <p:spPr>
          <a:xfrm>
            <a:off x="3688336" y="2399533"/>
            <a:ext cx="36027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“Safe, consensual, or participatory ML”</a:t>
            </a:r>
            <a:endParaRPr>
              <a:latin typeface="EB Garamond"/>
              <a:ea typeface="EB Garamond"/>
              <a:cs typeface="EB Garamond"/>
              <a:sym typeface="EB Garamond"/>
            </a:endParaRPr>
          </a:p>
        </p:txBody>
      </p:sp>
      <p:sp>
        <p:nvSpPr>
          <p:cNvPr id="638" name="Google Shape;638;p63"/>
          <p:cNvSpPr txBox="1"/>
          <p:nvPr/>
        </p:nvSpPr>
        <p:spPr>
          <a:xfrm>
            <a:off x="3271913" y="1774427"/>
            <a:ext cx="4604400" cy="2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Alternative ways ‘to characterize the “real world”’</a:t>
            </a:r>
            <a:endParaRPr>
              <a:latin typeface="EB Garamond"/>
              <a:ea typeface="EB Garamond"/>
              <a:cs typeface="EB Garamond"/>
              <a:sym typeface="EB Garamond"/>
            </a:endParaRPr>
          </a:p>
        </p:txBody>
      </p:sp>
      <p:sp>
        <p:nvSpPr>
          <p:cNvPr id="639" name="Google Shape;639;p63"/>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640" name="Google Shape;640;p63"/>
          <p:cNvSpPr txBox="1"/>
          <p:nvPr/>
        </p:nvSpPr>
        <p:spPr>
          <a:xfrm>
            <a:off x="3065995" y="1433941"/>
            <a:ext cx="5750400" cy="3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Tech that prioritize “the welfare, consent, or awareness of the datafied subjects”</a:t>
            </a:r>
            <a:endParaRPr>
              <a:latin typeface="EB Garamond"/>
              <a:ea typeface="EB Garamond"/>
              <a:cs typeface="EB Garamond"/>
              <a:sym typeface="EB Garamond"/>
            </a:endParaRPr>
          </a:p>
        </p:txBody>
      </p:sp>
      <p:sp>
        <p:nvSpPr>
          <p:cNvPr id="641" name="Google Shape;641;p63"/>
          <p:cNvSpPr txBox="1"/>
          <p:nvPr/>
        </p:nvSpPr>
        <p:spPr>
          <a:xfrm>
            <a:off x="4051825" y="515925"/>
            <a:ext cx="46695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latin typeface="EB Garamond"/>
                <a:ea typeface="EB Garamond"/>
                <a:cs typeface="EB Garamond"/>
                <a:sym typeface="EB Garamond"/>
              </a:rPr>
              <a:t>Lost opportunities in tech research agendas</a:t>
            </a:r>
            <a:endParaRPr b="1" sz="1900">
              <a:latin typeface="EB Garamond"/>
              <a:ea typeface="EB Garamond"/>
              <a:cs typeface="EB Garamond"/>
              <a:sym typeface="EB Garamond"/>
            </a:endParaRPr>
          </a:p>
        </p:txBody>
      </p:sp>
      <p:sp>
        <p:nvSpPr>
          <p:cNvPr id="642" name="Google Shape;642;p63"/>
          <p:cNvSpPr txBox="1"/>
          <p:nvPr/>
        </p:nvSpPr>
        <p:spPr>
          <a:xfrm>
            <a:off x="650900" y="515925"/>
            <a:ext cx="45624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EB Garamond"/>
                <a:ea typeface="EB Garamond"/>
                <a:cs typeface="EB Garamond"/>
                <a:sym typeface="EB Garamond"/>
              </a:rPr>
              <a:t>Streetlight effect</a:t>
            </a:r>
            <a:endParaRPr b="1" sz="2000">
              <a:latin typeface="EB Garamond"/>
              <a:ea typeface="EB Garamond"/>
              <a:cs typeface="EB Garamond"/>
              <a:sym typeface="EB Garamond"/>
            </a:endParaRPr>
          </a:p>
        </p:txBody>
      </p:sp>
      <p:sp>
        <p:nvSpPr>
          <p:cNvPr id="643" name="Google Shape;643;p63"/>
          <p:cNvSpPr txBox="1"/>
          <p:nvPr/>
        </p:nvSpPr>
        <p:spPr>
          <a:xfrm>
            <a:off x="2859895" y="1082720"/>
            <a:ext cx="63840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“Non-binaries, plural truths, contextual truths, and many ways of being” in the real world</a:t>
            </a:r>
            <a:endParaRPr>
              <a:latin typeface="EB Garamond"/>
              <a:ea typeface="EB Garamond"/>
              <a:cs typeface="EB Garamond"/>
              <a:sym typeface="EB Garamond"/>
            </a:endParaRPr>
          </a:p>
        </p:txBody>
      </p:sp>
      <p:sp>
        <p:nvSpPr>
          <p:cNvPr id="644" name="Google Shape;644;p63"/>
          <p:cNvSpPr txBox="1"/>
          <p:nvPr/>
        </p:nvSpPr>
        <p:spPr>
          <a:xfrm>
            <a:off x="3471680" y="2086969"/>
            <a:ext cx="5020200" cy="2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“Prioritize those underrepresentated in the data or the world”</a:t>
            </a:r>
            <a:endParaRPr>
              <a:latin typeface="EB Garamond"/>
              <a:ea typeface="EB Garamond"/>
              <a:cs typeface="EB Garamond"/>
              <a:sym typeface="EB Garamond"/>
            </a:endParaRPr>
          </a:p>
        </p:txBody>
      </p:sp>
      <p:sp>
        <p:nvSpPr>
          <p:cNvPr id="645" name="Google Shape;645;p63"/>
          <p:cNvSpPr txBox="1"/>
          <p:nvPr/>
        </p:nvSpPr>
        <p:spPr>
          <a:xfrm>
            <a:off x="3770345" y="2881000"/>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Bottom-up approaches that “treat each setting as meaningfully unique”</a:t>
            </a:r>
            <a:endParaRPr>
              <a:latin typeface="EB Garamond"/>
              <a:ea typeface="EB Garamond"/>
              <a:cs typeface="EB Garamond"/>
              <a:sym typeface="EB Garamond"/>
            </a:endParaRPr>
          </a:p>
        </p:txBody>
      </p:sp>
      <p:sp>
        <p:nvSpPr>
          <p:cNvPr id="646" name="Google Shape;646;p63"/>
          <p:cNvSpPr txBox="1"/>
          <p:nvPr/>
        </p:nvSpPr>
        <p:spPr>
          <a:xfrm>
            <a:off x="3770345" y="3162925"/>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Tech that “help to directly address societal needs”</a:t>
            </a:r>
            <a:endParaRPr>
              <a:latin typeface="EB Garamond"/>
              <a:ea typeface="EB Garamond"/>
              <a:cs typeface="EB Garamond"/>
              <a:sym typeface="EB Garamond"/>
            </a:endParaRPr>
          </a:p>
        </p:txBody>
      </p:sp>
      <p:sp>
        <p:nvSpPr>
          <p:cNvPr id="647" name="Google Shape;647;p63"/>
          <p:cNvSpPr txBox="1"/>
          <p:nvPr/>
        </p:nvSpPr>
        <p:spPr>
          <a:xfrm>
            <a:off x="3998945" y="3566800"/>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Efficiency that “can facilitate work by low-resource communities”</a:t>
            </a:r>
            <a:endParaRPr>
              <a:latin typeface="EB Garamond"/>
              <a:ea typeface="EB Garamond"/>
              <a:cs typeface="EB Garamond"/>
              <a:sym typeface="EB Garamond"/>
            </a:endParaRPr>
          </a:p>
        </p:txBody>
      </p:sp>
      <p:sp>
        <p:nvSpPr>
          <p:cNvPr id="648" name="Google Shape;648;p63"/>
          <p:cNvSpPr txBox="1"/>
          <p:nvPr/>
        </p:nvSpPr>
        <p:spPr>
          <a:xfrm>
            <a:off x="3998945" y="3848725"/>
            <a:ext cx="4669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Efficiency that “can lessen resource extraction – e.g. less hardware or data harvesting or lower carbon emissions”</a:t>
            </a:r>
            <a:endParaRPr>
              <a:latin typeface="EB Garamond"/>
              <a:ea typeface="EB Garamond"/>
              <a:cs typeface="EB Garamond"/>
              <a:sym typeface="EB Garamond"/>
            </a:endParaRPr>
          </a:p>
        </p:txBody>
      </p:sp>
      <p:pic>
        <p:nvPicPr>
          <p:cNvPr id="649" name="Google Shape;649;p63"/>
          <p:cNvPicPr preferRelativeResize="0"/>
          <p:nvPr/>
        </p:nvPicPr>
        <p:blipFill>
          <a:blip r:embed="rId3">
            <a:alphaModFix/>
          </a:blip>
          <a:stretch>
            <a:fillRect/>
          </a:stretch>
        </p:blipFill>
        <p:spPr>
          <a:xfrm>
            <a:off x="2759179" y="877916"/>
            <a:ext cx="3897924" cy="356930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53" name="Shape 653"/>
        <p:cNvGrpSpPr/>
        <p:nvPr/>
      </p:nvGrpSpPr>
      <p:grpSpPr>
        <a:xfrm>
          <a:off x="0" y="0"/>
          <a:ext cx="0" cy="0"/>
          <a:chOff x="0" y="0"/>
          <a:chExt cx="0" cy="0"/>
        </a:xfrm>
      </p:grpSpPr>
      <p:sp>
        <p:nvSpPr>
          <p:cNvPr id="654" name="Google Shape;654;p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Research question: </a:t>
            </a:r>
            <a:r>
              <a:rPr lang="en">
                <a:solidFill>
                  <a:srgbClr val="980000"/>
                </a:solidFill>
              </a:rPr>
              <a:t>Is technology “neutral”?</a:t>
            </a:r>
            <a:endParaRPr>
              <a:solidFill>
                <a:srgbClr val="980000"/>
              </a:solidFill>
            </a:endParaRPr>
          </a:p>
          <a:p>
            <a:pPr indent="0" lvl="0" marL="0" rtl="0" algn="l">
              <a:spcBef>
                <a:spcPts val="0"/>
              </a:spcBef>
              <a:spcAft>
                <a:spcPts val="0"/>
              </a:spcAft>
              <a:buNone/>
            </a:pPr>
            <a:r>
              <a:t/>
            </a:r>
            <a:endParaRPr/>
          </a:p>
        </p:txBody>
      </p:sp>
      <p:sp>
        <p:nvSpPr>
          <p:cNvPr id="655" name="Google Shape;655;p64"/>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656" name="Google Shape;656;p6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57" name="Google Shape;657;p64"/>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Answer to the research question</a:t>
            </a:r>
            <a:endParaRPr/>
          </a:p>
        </p:txBody>
      </p:sp>
      <p:sp>
        <p:nvSpPr>
          <p:cNvPr id="658" name="Google Shape;658;p64"/>
          <p:cNvSpPr/>
          <p:nvPr/>
        </p:nvSpPr>
        <p:spPr>
          <a:xfrm>
            <a:off x="2348025" y="2819850"/>
            <a:ext cx="1322700" cy="572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Technology</a:t>
            </a:r>
            <a:endParaRPr b="1">
              <a:latin typeface="EB Garamond"/>
              <a:ea typeface="EB Garamond"/>
              <a:cs typeface="EB Garamond"/>
              <a:sym typeface="EB Garamond"/>
            </a:endParaRPr>
          </a:p>
        </p:txBody>
      </p:sp>
      <p:sp>
        <p:nvSpPr>
          <p:cNvPr id="659" name="Google Shape;659;p64"/>
          <p:cNvSpPr/>
          <p:nvPr/>
        </p:nvSpPr>
        <p:spPr>
          <a:xfrm>
            <a:off x="5051175" y="2819850"/>
            <a:ext cx="1322700" cy="572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Downstream purposes</a:t>
            </a:r>
            <a:endParaRPr b="1">
              <a:latin typeface="EB Garamond"/>
              <a:ea typeface="EB Garamond"/>
              <a:cs typeface="EB Garamond"/>
              <a:sym typeface="EB Garamond"/>
            </a:endParaRPr>
          </a:p>
        </p:txBody>
      </p:sp>
      <p:cxnSp>
        <p:nvCxnSpPr>
          <p:cNvPr id="660" name="Google Shape;660;p64"/>
          <p:cNvCxnSpPr>
            <a:stCxn id="658" idx="3"/>
            <a:endCxn id="659" idx="1"/>
          </p:cNvCxnSpPr>
          <p:nvPr/>
        </p:nvCxnSpPr>
        <p:spPr>
          <a:xfrm>
            <a:off x="3670725" y="3106200"/>
            <a:ext cx="1380600" cy="0"/>
          </a:xfrm>
          <a:prstGeom prst="straightConnector1">
            <a:avLst/>
          </a:prstGeom>
          <a:noFill/>
          <a:ln cap="flat" cmpd="sng" w="19050">
            <a:solidFill>
              <a:schemeClr val="dk2"/>
            </a:solidFill>
            <a:prstDash val="solid"/>
            <a:round/>
            <a:headEnd len="med" w="med" type="none"/>
            <a:tailEnd len="med" w="med" type="stealth"/>
          </a:ln>
        </p:spPr>
      </p:cxnSp>
      <p:sp>
        <p:nvSpPr>
          <p:cNvPr id="661" name="Google Shape;661;p64"/>
          <p:cNvSpPr txBox="1"/>
          <p:nvPr/>
        </p:nvSpPr>
        <p:spPr>
          <a:xfrm>
            <a:off x="1991175" y="2304450"/>
            <a:ext cx="2036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600">
                <a:latin typeface="EB Garamond"/>
                <a:ea typeface="EB Garamond"/>
                <a:cs typeface="EB Garamond"/>
                <a:sym typeface="EB Garamond"/>
              </a:rPr>
              <a:t>Technical community</a:t>
            </a:r>
            <a:endParaRPr i="1" sz="1600">
              <a:latin typeface="EB Garamond"/>
              <a:ea typeface="EB Garamond"/>
              <a:cs typeface="EB Garamond"/>
              <a:sym typeface="EB Garamond"/>
            </a:endParaRPr>
          </a:p>
        </p:txBody>
      </p:sp>
      <p:sp>
        <p:nvSpPr>
          <p:cNvPr id="662" name="Google Shape;662;p64"/>
          <p:cNvSpPr txBox="1"/>
          <p:nvPr/>
        </p:nvSpPr>
        <p:spPr>
          <a:xfrm>
            <a:off x="4658175" y="2304450"/>
            <a:ext cx="2036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600">
                <a:latin typeface="EB Garamond"/>
                <a:ea typeface="EB Garamond"/>
                <a:cs typeface="EB Garamond"/>
                <a:sym typeface="EB Garamond"/>
              </a:rPr>
              <a:t>Societal impacts</a:t>
            </a:r>
            <a:endParaRPr i="1" sz="1600">
              <a:latin typeface="EB Garamond"/>
              <a:ea typeface="EB Garamond"/>
              <a:cs typeface="EB Garamond"/>
              <a:sym typeface="EB Garamond"/>
            </a:endParaRPr>
          </a:p>
        </p:txBody>
      </p:sp>
      <p:sp>
        <p:nvSpPr>
          <p:cNvPr id="663" name="Google Shape;663;p64"/>
          <p:cNvSpPr txBox="1"/>
          <p:nvPr/>
        </p:nvSpPr>
        <p:spPr>
          <a:xfrm>
            <a:off x="763825" y="1089500"/>
            <a:ext cx="8068500" cy="75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latin typeface="EB Garamond"/>
                <a:ea typeface="EB Garamond"/>
                <a:cs typeface="EB Garamond"/>
                <a:sym typeface="EB Garamond"/>
              </a:rPr>
              <a:t>Hypothesis to answer these questions:</a:t>
            </a:r>
            <a:endParaRPr b="1" sz="1600">
              <a:latin typeface="EB Garamond"/>
              <a:ea typeface="EB Garamond"/>
              <a:cs typeface="EB Garamond"/>
              <a:sym typeface="EB Garamond"/>
            </a:endParaRPr>
          </a:p>
          <a:p>
            <a:pPr indent="0" lvl="0" marL="0" rtl="0" algn="l">
              <a:lnSpc>
                <a:spcPct val="115000"/>
              </a:lnSpc>
              <a:spcBef>
                <a:spcPts val="0"/>
              </a:spcBef>
              <a:spcAft>
                <a:spcPts val="0"/>
              </a:spcAft>
              <a:buNone/>
            </a:pPr>
            <a:r>
              <a:rPr lang="en" sz="1600">
                <a:latin typeface="EB Garamond"/>
                <a:ea typeface="EB Garamond"/>
                <a:cs typeface="EB Garamond"/>
                <a:sym typeface="EB Garamond"/>
              </a:rPr>
              <a:t>Why are there negative societal impacts of technology? And whose responsibility is it?</a:t>
            </a:r>
            <a:endParaRPr sz="1600">
              <a:latin typeface="EB Garamond"/>
              <a:ea typeface="EB Garamond"/>
              <a:cs typeface="EB Garamond"/>
              <a:sym typeface="EB Garamond"/>
            </a:endParaRPr>
          </a:p>
        </p:txBody>
      </p:sp>
      <p:cxnSp>
        <p:nvCxnSpPr>
          <p:cNvPr id="664" name="Google Shape;664;p64"/>
          <p:cNvCxnSpPr>
            <a:endCxn id="665" idx="0"/>
          </p:cNvCxnSpPr>
          <p:nvPr/>
        </p:nvCxnSpPr>
        <p:spPr>
          <a:xfrm>
            <a:off x="4349025" y="2078362"/>
            <a:ext cx="12000" cy="1925100"/>
          </a:xfrm>
          <a:prstGeom prst="straightConnector1">
            <a:avLst/>
          </a:prstGeom>
          <a:noFill/>
          <a:ln cap="flat" cmpd="sng" w="28575">
            <a:solidFill>
              <a:srgbClr val="FF0000"/>
            </a:solidFill>
            <a:prstDash val="solid"/>
            <a:round/>
            <a:headEnd len="med" w="med" type="none"/>
            <a:tailEnd len="med" w="med" type="none"/>
          </a:ln>
        </p:spPr>
      </p:cxnSp>
      <p:sp>
        <p:nvSpPr>
          <p:cNvPr id="665" name="Google Shape;665;p64"/>
          <p:cNvSpPr txBox="1"/>
          <p:nvPr/>
        </p:nvSpPr>
        <p:spPr>
          <a:xfrm>
            <a:off x="2753625" y="4003462"/>
            <a:ext cx="3214800" cy="30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FF0000"/>
                </a:solidFill>
                <a:latin typeface="EB Garamond"/>
                <a:ea typeface="EB Garamond"/>
                <a:cs typeface="EB Garamond"/>
                <a:sym typeface="EB Garamond"/>
              </a:rPr>
              <a:t>“an insulation from critiques of AI”</a:t>
            </a:r>
            <a:endParaRPr sz="1700">
              <a:solidFill>
                <a:srgbClr val="FF0000"/>
              </a:solidFill>
              <a:latin typeface="EB Garamond"/>
              <a:ea typeface="EB Garamond"/>
              <a:cs typeface="EB Garamond"/>
              <a:sym typeface="EB Garamond"/>
            </a:endParaRPr>
          </a:p>
          <a:p>
            <a:pPr indent="0" lvl="0" marL="0" rtl="0" algn="ctr">
              <a:spcBef>
                <a:spcPts val="0"/>
              </a:spcBef>
              <a:spcAft>
                <a:spcPts val="0"/>
              </a:spcAft>
              <a:buNone/>
            </a:pPr>
            <a:r>
              <a:t/>
            </a:r>
            <a:endParaRPr sz="1700">
              <a:solidFill>
                <a:srgbClr val="FF0000"/>
              </a:solidFill>
              <a:latin typeface="EB Garamond"/>
              <a:ea typeface="EB Garamond"/>
              <a:cs typeface="EB Garamond"/>
              <a:sym typeface="EB Garamond"/>
            </a:endParaRPr>
          </a:p>
        </p:txBody>
      </p:sp>
      <p:sp>
        <p:nvSpPr>
          <p:cNvPr id="666" name="Google Shape;666;p64"/>
          <p:cNvSpPr txBox="1"/>
          <p:nvPr/>
        </p:nvSpPr>
        <p:spPr>
          <a:xfrm>
            <a:off x="2060625" y="3507988"/>
            <a:ext cx="1897500" cy="30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latin typeface="EB Garamond"/>
                <a:ea typeface="EB Garamond"/>
                <a:cs typeface="EB Garamond"/>
                <a:sym typeface="EB Garamond"/>
              </a:rPr>
              <a:t>Tool is value neutral</a:t>
            </a:r>
            <a:endParaRPr sz="1600">
              <a:latin typeface="EB Garamond"/>
              <a:ea typeface="EB Garamond"/>
              <a:cs typeface="EB Garamond"/>
              <a:sym typeface="EB Garamond"/>
            </a:endParaRPr>
          </a:p>
        </p:txBody>
      </p:sp>
      <p:sp>
        <p:nvSpPr>
          <p:cNvPr id="667" name="Google Shape;667;p64"/>
          <p:cNvSpPr txBox="1"/>
          <p:nvPr/>
        </p:nvSpPr>
        <p:spPr>
          <a:xfrm>
            <a:off x="4763775" y="3507975"/>
            <a:ext cx="1897500" cy="30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38761D"/>
                </a:solidFill>
                <a:latin typeface="EB Garamond"/>
                <a:ea typeface="EB Garamond"/>
                <a:cs typeface="EB Garamond"/>
                <a:sym typeface="EB Garamond"/>
              </a:rPr>
              <a:t>good</a:t>
            </a:r>
            <a:r>
              <a:rPr lang="en" sz="1600">
                <a:latin typeface="EB Garamond"/>
                <a:ea typeface="EB Garamond"/>
                <a:cs typeface="EB Garamond"/>
                <a:sym typeface="EB Garamond"/>
              </a:rPr>
              <a:t> or </a:t>
            </a:r>
            <a:r>
              <a:rPr lang="en" sz="1600">
                <a:solidFill>
                  <a:srgbClr val="FF0000"/>
                </a:solidFill>
                <a:latin typeface="EB Garamond"/>
                <a:ea typeface="EB Garamond"/>
                <a:cs typeface="EB Garamond"/>
                <a:sym typeface="EB Garamond"/>
              </a:rPr>
              <a:t>bad </a:t>
            </a:r>
            <a:r>
              <a:rPr lang="en" sz="1600">
                <a:solidFill>
                  <a:srgbClr val="333333"/>
                </a:solidFill>
                <a:latin typeface="EB Garamond"/>
                <a:ea typeface="EB Garamond"/>
                <a:cs typeface="EB Garamond"/>
                <a:sym typeface="EB Garamond"/>
              </a:rPr>
              <a:t>values</a:t>
            </a:r>
            <a:endParaRPr sz="1600">
              <a:solidFill>
                <a:srgbClr val="333333"/>
              </a:solidFill>
              <a:latin typeface="EB Garamond"/>
              <a:ea typeface="EB Garamond"/>
              <a:cs typeface="EB Garamond"/>
              <a:sym typeface="EB Garamon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71" name="Shape 671"/>
        <p:cNvGrpSpPr/>
        <p:nvPr/>
      </p:nvGrpSpPr>
      <p:grpSpPr>
        <a:xfrm>
          <a:off x="0" y="0"/>
          <a:ext cx="0" cy="0"/>
          <a:chOff x="0" y="0"/>
          <a:chExt cx="0" cy="0"/>
        </a:xfrm>
      </p:grpSpPr>
      <p:sp>
        <p:nvSpPr>
          <p:cNvPr id="672" name="Google Shape;672;p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Research question: </a:t>
            </a:r>
            <a:r>
              <a:rPr lang="en">
                <a:solidFill>
                  <a:srgbClr val="980000"/>
                </a:solidFill>
              </a:rPr>
              <a:t>Is technology “neutral”?</a:t>
            </a:r>
            <a:endParaRPr>
              <a:solidFill>
                <a:srgbClr val="980000"/>
              </a:solidFill>
            </a:endParaRPr>
          </a:p>
          <a:p>
            <a:pPr indent="0" lvl="0" marL="0" rtl="0" algn="l">
              <a:spcBef>
                <a:spcPts val="0"/>
              </a:spcBef>
              <a:spcAft>
                <a:spcPts val="0"/>
              </a:spcAft>
              <a:buNone/>
            </a:pPr>
            <a:r>
              <a:t/>
            </a:r>
            <a:endParaRPr/>
          </a:p>
        </p:txBody>
      </p:sp>
      <p:sp>
        <p:nvSpPr>
          <p:cNvPr id="673" name="Google Shape;673;p65"/>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[1] Donna Haraway. 1988. Situated Knowledges: The Science Question in Feminism and the Privilege of Partial Perspective.</a:t>
            </a:r>
            <a:endParaRPr/>
          </a:p>
        </p:txBody>
      </p:sp>
      <p:sp>
        <p:nvSpPr>
          <p:cNvPr id="674" name="Google Shape;674;p6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75" name="Google Shape;675;p65"/>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Answer to the research question</a:t>
            </a:r>
            <a:endParaRPr/>
          </a:p>
        </p:txBody>
      </p:sp>
      <p:sp>
        <p:nvSpPr>
          <p:cNvPr id="676" name="Google Shape;676;p65"/>
          <p:cNvSpPr/>
          <p:nvPr/>
        </p:nvSpPr>
        <p:spPr>
          <a:xfrm>
            <a:off x="2348025" y="2819850"/>
            <a:ext cx="1322700" cy="572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Technology</a:t>
            </a:r>
            <a:endParaRPr b="1">
              <a:latin typeface="EB Garamond"/>
              <a:ea typeface="EB Garamond"/>
              <a:cs typeface="EB Garamond"/>
              <a:sym typeface="EB Garamond"/>
            </a:endParaRPr>
          </a:p>
        </p:txBody>
      </p:sp>
      <p:sp>
        <p:nvSpPr>
          <p:cNvPr id="677" name="Google Shape;677;p65"/>
          <p:cNvSpPr/>
          <p:nvPr/>
        </p:nvSpPr>
        <p:spPr>
          <a:xfrm>
            <a:off x="5051175" y="2819850"/>
            <a:ext cx="1322700" cy="572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Downstream purposes</a:t>
            </a:r>
            <a:endParaRPr b="1">
              <a:latin typeface="EB Garamond"/>
              <a:ea typeface="EB Garamond"/>
              <a:cs typeface="EB Garamond"/>
              <a:sym typeface="EB Garamond"/>
            </a:endParaRPr>
          </a:p>
        </p:txBody>
      </p:sp>
      <p:cxnSp>
        <p:nvCxnSpPr>
          <p:cNvPr id="678" name="Google Shape;678;p65"/>
          <p:cNvCxnSpPr>
            <a:stCxn id="676" idx="3"/>
            <a:endCxn id="677" idx="1"/>
          </p:cNvCxnSpPr>
          <p:nvPr/>
        </p:nvCxnSpPr>
        <p:spPr>
          <a:xfrm>
            <a:off x="3670725" y="3106200"/>
            <a:ext cx="1380600" cy="0"/>
          </a:xfrm>
          <a:prstGeom prst="straightConnector1">
            <a:avLst/>
          </a:prstGeom>
          <a:noFill/>
          <a:ln cap="flat" cmpd="sng" w="19050">
            <a:solidFill>
              <a:schemeClr val="dk2"/>
            </a:solidFill>
            <a:prstDash val="solid"/>
            <a:round/>
            <a:headEnd len="med" w="med" type="none"/>
            <a:tailEnd len="med" w="med" type="stealth"/>
          </a:ln>
        </p:spPr>
      </p:cxnSp>
      <p:sp>
        <p:nvSpPr>
          <p:cNvPr id="679" name="Google Shape;679;p65"/>
          <p:cNvSpPr txBox="1"/>
          <p:nvPr/>
        </p:nvSpPr>
        <p:spPr>
          <a:xfrm>
            <a:off x="1991175" y="2304450"/>
            <a:ext cx="2036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600">
                <a:latin typeface="EB Garamond"/>
                <a:ea typeface="EB Garamond"/>
                <a:cs typeface="EB Garamond"/>
                <a:sym typeface="EB Garamond"/>
              </a:rPr>
              <a:t>Technical community</a:t>
            </a:r>
            <a:endParaRPr i="1" sz="1600">
              <a:latin typeface="EB Garamond"/>
              <a:ea typeface="EB Garamond"/>
              <a:cs typeface="EB Garamond"/>
              <a:sym typeface="EB Garamond"/>
            </a:endParaRPr>
          </a:p>
        </p:txBody>
      </p:sp>
      <p:sp>
        <p:nvSpPr>
          <p:cNvPr id="680" name="Google Shape;680;p65"/>
          <p:cNvSpPr txBox="1"/>
          <p:nvPr/>
        </p:nvSpPr>
        <p:spPr>
          <a:xfrm>
            <a:off x="4658175" y="2304450"/>
            <a:ext cx="2036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600">
                <a:latin typeface="EB Garamond"/>
                <a:ea typeface="EB Garamond"/>
                <a:cs typeface="EB Garamond"/>
                <a:sym typeface="EB Garamond"/>
              </a:rPr>
              <a:t>Societal impacts</a:t>
            </a:r>
            <a:endParaRPr i="1" sz="1600">
              <a:latin typeface="EB Garamond"/>
              <a:ea typeface="EB Garamond"/>
              <a:cs typeface="EB Garamond"/>
              <a:sym typeface="EB Garamond"/>
            </a:endParaRPr>
          </a:p>
        </p:txBody>
      </p:sp>
      <p:sp>
        <p:nvSpPr>
          <p:cNvPr id="681" name="Google Shape;681;p65"/>
          <p:cNvSpPr txBox="1"/>
          <p:nvPr/>
        </p:nvSpPr>
        <p:spPr>
          <a:xfrm>
            <a:off x="763825" y="1089500"/>
            <a:ext cx="8068500" cy="75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latin typeface="EB Garamond"/>
                <a:ea typeface="EB Garamond"/>
                <a:cs typeface="EB Garamond"/>
                <a:sym typeface="EB Garamond"/>
              </a:rPr>
              <a:t>Hypothesis to answer these questions:</a:t>
            </a:r>
            <a:endParaRPr b="1" sz="1600">
              <a:latin typeface="EB Garamond"/>
              <a:ea typeface="EB Garamond"/>
              <a:cs typeface="EB Garamond"/>
              <a:sym typeface="EB Garamond"/>
            </a:endParaRPr>
          </a:p>
          <a:p>
            <a:pPr indent="0" lvl="0" marL="0" rtl="0" algn="l">
              <a:lnSpc>
                <a:spcPct val="115000"/>
              </a:lnSpc>
              <a:spcBef>
                <a:spcPts val="0"/>
              </a:spcBef>
              <a:spcAft>
                <a:spcPts val="0"/>
              </a:spcAft>
              <a:buNone/>
            </a:pPr>
            <a:r>
              <a:rPr lang="en" sz="1600">
                <a:latin typeface="EB Garamond"/>
                <a:ea typeface="EB Garamond"/>
                <a:cs typeface="EB Garamond"/>
                <a:sym typeface="EB Garamond"/>
              </a:rPr>
              <a:t>Why are there negative societal impacts of technology? And whose responsibility is it?</a:t>
            </a:r>
            <a:endParaRPr sz="1600">
              <a:latin typeface="EB Garamond"/>
              <a:ea typeface="EB Garamond"/>
              <a:cs typeface="EB Garamond"/>
              <a:sym typeface="EB Garamond"/>
            </a:endParaRPr>
          </a:p>
        </p:txBody>
      </p:sp>
      <p:sp>
        <p:nvSpPr>
          <p:cNvPr id="682" name="Google Shape;682;p65"/>
          <p:cNvSpPr txBox="1"/>
          <p:nvPr/>
        </p:nvSpPr>
        <p:spPr>
          <a:xfrm>
            <a:off x="311700" y="3508000"/>
            <a:ext cx="4385700" cy="30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EB Garamond"/>
                <a:ea typeface="EB Garamond"/>
                <a:cs typeface="EB Garamond"/>
                <a:sym typeface="EB Garamond"/>
              </a:rPr>
              <a:t>Tool reflects the worldviews, values, and perspectives of the tool-makers who are </a:t>
            </a:r>
            <a:r>
              <a:rPr lang="en" sz="1600">
                <a:solidFill>
                  <a:schemeClr val="dk1"/>
                </a:solidFill>
                <a:latin typeface="EB Garamond"/>
                <a:ea typeface="EB Garamond"/>
                <a:cs typeface="EB Garamond"/>
                <a:sym typeface="EB Garamond"/>
              </a:rPr>
              <a:t>socially </a:t>
            </a:r>
            <a:r>
              <a:rPr lang="en" sz="1600">
                <a:latin typeface="EB Garamond"/>
                <a:ea typeface="EB Garamond"/>
                <a:cs typeface="EB Garamond"/>
                <a:sym typeface="EB Garamond"/>
              </a:rPr>
              <a:t>situated [1]</a:t>
            </a:r>
            <a:endParaRPr sz="1600">
              <a:latin typeface="EB Garamond"/>
              <a:ea typeface="EB Garamond"/>
              <a:cs typeface="EB Garamond"/>
              <a:sym typeface="EB Garamond"/>
            </a:endParaRPr>
          </a:p>
        </p:txBody>
      </p:sp>
      <p:sp>
        <p:nvSpPr>
          <p:cNvPr id="683" name="Google Shape;683;p65"/>
          <p:cNvSpPr txBox="1"/>
          <p:nvPr/>
        </p:nvSpPr>
        <p:spPr>
          <a:xfrm>
            <a:off x="4763775" y="3507975"/>
            <a:ext cx="1897500" cy="30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38761D"/>
                </a:solidFill>
                <a:latin typeface="EB Garamond"/>
                <a:ea typeface="EB Garamond"/>
                <a:cs typeface="EB Garamond"/>
                <a:sym typeface="EB Garamond"/>
              </a:rPr>
              <a:t>good</a:t>
            </a:r>
            <a:r>
              <a:rPr lang="en" sz="1600">
                <a:latin typeface="EB Garamond"/>
                <a:ea typeface="EB Garamond"/>
                <a:cs typeface="EB Garamond"/>
                <a:sym typeface="EB Garamond"/>
              </a:rPr>
              <a:t> or </a:t>
            </a:r>
            <a:r>
              <a:rPr lang="en" sz="1600">
                <a:solidFill>
                  <a:srgbClr val="FF0000"/>
                </a:solidFill>
                <a:latin typeface="EB Garamond"/>
                <a:ea typeface="EB Garamond"/>
                <a:cs typeface="EB Garamond"/>
                <a:sym typeface="EB Garamond"/>
              </a:rPr>
              <a:t>bad </a:t>
            </a:r>
            <a:r>
              <a:rPr lang="en" sz="1600">
                <a:solidFill>
                  <a:srgbClr val="333333"/>
                </a:solidFill>
                <a:latin typeface="EB Garamond"/>
                <a:ea typeface="EB Garamond"/>
                <a:cs typeface="EB Garamond"/>
                <a:sym typeface="EB Garamond"/>
              </a:rPr>
              <a:t>values</a:t>
            </a:r>
            <a:endParaRPr sz="1600">
              <a:solidFill>
                <a:srgbClr val="333333"/>
              </a:solidFill>
              <a:latin typeface="EB Garamond"/>
              <a:ea typeface="EB Garamond"/>
              <a:cs typeface="EB Garamond"/>
              <a:sym typeface="EB Garamond"/>
            </a:endParaRPr>
          </a:p>
        </p:txBody>
      </p:sp>
      <p:sp>
        <p:nvSpPr>
          <p:cNvPr id="684" name="Google Shape;684;p65"/>
          <p:cNvSpPr txBox="1"/>
          <p:nvPr/>
        </p:nvSpPr>
        <p:spPr>
          <a:xfrm>
            <a:off x="2060625" y="4088988"/>
            <a:ext cx="1897500" cy="30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38761D"/>
                </a:solidFill>
                <a:latin typeface="EB Garamond"/>
                <a:ea typeface="EB Garamond"/>
                <a:cs typeface="EB Garamond"/>
                <a:sym typeface="EB Garamond"/>
              </a:rPr>
              <a:t>good</a:t>
            </a:r>
            <a:r>
              <a:rPr lang="en" sz="1600">
                <a:latin typeface="EB Garamond"/>
                <a:ea typeface="EB Garamond"/>
                <a:cs typeface="EB Garamond"/>
                <a:sym typeface="EB Garamond"/>
              </a:rPr>
              <a:t> or </a:t>
            </a:r>
            <a:r>
              <a:rPr lang="en" sz="1600">
                <a:solidFill>
                  <a:srgbClr val="FF0000"/>
                </a:solidFill>
                <a:latin typeface="EB Garamond"/>
                <a:ea typeface="EB Garamond"/>
                <a:cs typeface="EB Garamond"/>
                <a:sym typeface="EB Garamond"/>
              </a:rPr>
              <a:t>bad </a:t>
            </a:r>
            <a:r>
              <a:rPr lang="en" sz="1600">
                <a:solidFill>
                  <a:srgbClr val="333333"/>
                </a:solidFill>
                <a:latin typeface="EB Garamond"/>
                <a:ea typeface="EB Garamond"/>
                <a:cs typeface="EB Garamond"/>
                <a:sym typeface="EB Garamond"/>
              </a:rPr>
              <a:t>values</a:t>
            </a:r>
            <a:endParaRPr sz="1600">
              <a:solidFill>
                <a:srgbClr val="333333"/>
              </a:solidFill>
              <a:latin typeface="EB Garamond"/>
              <a:ea typeface="EB Garamond"/>
              <a:cs typeface="EB Garamond"/>
              <a:sym typeface="EB Garamon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688" name="Shape 688"/>
        <p:cNvGrpSpPr/>
        <p:nvPr/>
      </p:nvGrpSpPr>
      <p:grpSpPr>
        <a:xfrm>
          <a:off x="0" y="0"/>
          <a:ext cx="0" cy="0"/>
          <a:chOff x="0" y="0"/>
          <a:chExt cx="0" cy="0"/>
        </a:xfrm>
      </p:grpSpPr>
      <p:sp>
        <p:nvSpPr>
          <p:cNvPr id="689" name="Google Shape;689;p66"/>
          <p:cNvSpPr/>
          <p:nvPr/>
        </p:nvSpPr>
        <p:spPr>
          <a:xfrm>
            <a:off x="9740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690" name="Google Shape;690;p6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91" name="Google Shape;691;p66"/>
          <p:cNvSpPr txBox="1"/>
          <p:nvPr/>
        </p:nvSpPr>
        <p:spPr>
          <a:xfrm>
            <a:off x="1430556" y="2099156"/>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Performance</a:t>
            </a:r>
            <a:endParaRPr b="1" sz="1700">
              <a:solidFill>
                <a:srgbClr val="999999"/>
              </a:solidFill>
              <a:latin typeface="EB Garamond"/>
              <a:ea typeface="EB Garamond"/>
              <a:cs typeface="EB Garamond"/>
              <a:sym typeface="EB Garamond"/>
            </a:endParaRPr>
          </a:p>
        </p:txBody>
      </p:sp>
      <p:sp>
        <p:nvSpPr>
          <p:cNvPr id="692" name="Google Shape;692;p66"/>
          <p:cNvSpPr txBox="1"/>
          <p:nvPr/>
        </p:nvSpPr>
        <p:spPr>
          <a:xfrm>
            <a:off x="1430556" y="2753350"/>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Generalization</a:t>
            </a:r>
            <a:endParaRPr b="1" sz="1700">
              <a:solidFill>
                <a:srgbClr val="999999"/>
              </a:solidFill>
              <a:latin typeface="EB Garamond"/>
              <a:ea typeface="EB Garamond"/>
              <a:cs typeface="EB Garamond"/>
              <a:sym typeface="EB Garamond"/>
            </a:endParaRPr>
          </a:p>
        </p:txBody>
      </p:sp>
      <p:sp>
        <p:nvSpPr>
          <p:cNvPr id="693" name="Google Shape;693;p66"/>
          <p:cNvSpPr txBox="1"/>
          <p:nvPr/>
        </p:nvSpPr>
        <p:spPr>
          <a:xfrm>
            <a:off x="1430556" y="3640907"/>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Efficiency</a:t>
            </a:r>
            <a:endParaRPr b="1" sz="1700">
              <a:solidFill>
                <a:srgbClr val="999999"/>
              </a:solidFill>
              <a:latin typeface="EB Garamond"/>
              <a:ea typeface="EB Garamond"/>
              <a:cs typeface="EB Garamond"/>
              <a:sym typeface="EB Garamond"/>
            </a:endParaRPr>
          </a:p>
        </p:txBody>
      </p:sp>
      <p:sp>
        <p:nvSpPr>
          <p:cNvPr id="694" name="Google Shape;694;p66"/>
          <p:cNvSpPr txBox="1"/>
          <p:nvPr/>
        </p:nvSpPr>
        <p:spPr>
          <a:xfrm>
            <a:off x="1629456" y="2338893"/>
            <a:ext cx="17019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latin typeface="EB Garamond"/>
                <a:ea typeface="EB Garamond"/>
                <a:cs typeface="EB Garamond"/>
                <a:sym typeface="EB Garamond"/>
              </a:rPr>
              <a:t>Averaged metrics on benchmark datasets with well-defined labels</a:t>
            </a:r>
            <a:endParaRPr sz="900">
              <a:latin typeface="EB Garamond"/>
              <a:ea typeface="EB Garamond"/>
              <a:cs typeface="EB Garamond"/>
              <a:sym typeface="EB Garamond"/>
            </a:endParaRPr>
          </a:p>
        </p:txBody>
      </p:sp>
      <p:sp>
        <p:nvSpPr>
          <p:cNvPr id="695" name="Google Shape;695;p66"/>
          <p:cNvSpPr txBox="1"/>
          <p:nvPr/>
        </p:nvSpPr>
        <p:spPr>
          <a:xfrm>
            <a:off x="1314906" y="2993944"/>
            <a:ext cx="23310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Assume future is the same as the past; </a:t>
            </a:r>
            <a:endParaRPr sz="900">
              <a:latin typeface="EB Garamond"/>
              <a:ea typeface="EB Garamond"/>
              <a:cs typeface="EB Garamond"/>
              <a:sym typeface="EB Garamond"/>
            </a:endParaRPr>
          </a:p>
          <a:p>
            <a:pPr indent="0" lvl="0" marL="0" rtl="0" algn="ctr">
              <a:spcBef>
                <a:spcPts val="0"/>
              </a:spcBef>
              <a:spcAft>
                <a:spcPts val="0"/>
              </a:spcAft>
              <a:buNone/>
            </a:pPr>
            <a:r>
              <a:rPr lang="en" sz="900">
                <a:latin typeface="EB Garamond"/>
                <a:ea typeface="EB Garamond"/>
                <a:cs typeface="EB Garamond"/>
                <a:sym typeface="EB Garamond"/>
              </a:rPr>
              <a:t>Carefully selected tasks, datasets, or applications; Generalization is prioritized over context specific solutions</a:t>
            </a:r>
            <a:endParaRPr sz="900">
              <a:latin typeface="EB Garamond"/>
              <a:ea typeface="EB Garamond"/>
              <a:cs typeface="EB Garamond"/>
              <a:sym typeface="EB Garamond"/>
            </a:endParaRPr>
          </a:p>
        </p:txBody>
      </p:sp>
      <p:sp>
        <p:nvSpPr>
          <p:cNvPr id="696" name="Google Shape;696;p66"/>
          <p:cNvSpPr txBox="1"/>
          <p:nvPr/>
        </p:nvSpPr>
        <p:spPr>
          <a:xfrm>
            <a:off x="1103556" y="3882401"/>
            <a:ext cx="27537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Efficacy for scalability, not for accessibility or sustainability</a:t>
            </a:r>
            <a:endParaRPr sz="900">
              <a:latin typeface="EB Garamond"/>
              <a:ea typeface="EB Garamond"/>
              <a:cs typeface="EB Garamond"/>
              <a:sym typeface="EB Garamond"/>
            </a:endParaRPr>
          </a:p>
        </p:txBody>
      </p:sp>
      <p:sp>
        <p:nvSpPr>
          <p:cNvPr id="697" name="Google Shape;697;p66"/>
          <p:cNvSpPr txBox="1"/>
          <p:nvPr/>
        </p:nvSpPr>
        <p:spPr>
          <a:xfrm>
            <a:off x="3688336" y="2399533"/>
            <a:ext cx="36027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“Safe, consensual, or participatory ML”</a:t>
            </a:r>
            <a:endParaRPr>
              <a:latin typeface="EB Garamond"/>
              <a:ea typeface="EB Garamond"/>
              <a:cs typeface="EB Garamond"/>
              <a:sym typeface="EB Garamond"/>
            </a:endParaRPr>
          </a:p>
        </p:txBody>
      </p:sp>
      <p:sp>
        <p:nvSpPr>
          <p:cNvPr id="698" name="Google Shape;698;p66"/>
          <p:cNvSpPr txBox="1"/>
          <p:nvPr/>
        </p:nvSpPr>
        <p:spPr>
          <a:xfrm>
            <a:off x="3271913" y="1774427"/>
            <a:ext cx="4604400" cy="2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Alternative ways ‘to characterize the </a:t>
            </a:r>
            <a:r>
              <a:rPr lang="en">
                <a:latin typeface="EB Garamond"/>
                <a:ea typeface="EB Garamond"/>
                <a:cs typeface="EB Garamond"/>
                <a:sym typeface="EB Garamond"/>
              </a:rPr>
              <a:t>“real</a:t>
            </a:r>
            <a:r>
              <a:rPr lang="en">
                <a:latin typeface="EB Garamond"/>
                <a:ea typeface="EB Garamond"/>
                <a:cs typeface="EB Garamond"/>
                <a:sym typeface="EB Garamond"/>
              </a:rPr>
              <a:t> world”’</a:t>
            </a:r>
            <a:endParaRPr>
              <a:latin typeface="EB Garamond"/>
              <a:ea typeface="EB Garamond"/>
              <a:cs typeface="EB Garamond"/>
              <a:sym typeface="EB Garamond"/>
            </a:endParaRPr>
          </a:p>
        </p:txBody>
      </p:sp>
      <p:sp>
        <p:nvSpPr>
          <p:cNvPr id="699" name="Google Shape;699;p66"/>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700" name="Google Shape;700;p66"/>
          <p:cNvSpPr txBox="1"/>
          <p:nvPr/>
        </p:nvSpPr>
        <p:spPr>
          <a:xfrm>
            <a:off x="3065995" y="1433941"/>
            <a:ext cx="5750400" cy="3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Tech that prioritize “the welfare, consent, or awareness of the datafied subjects”</a:t>
            </a:r>
            <a:endParaRPr>
              <a:latin typeface="EB Garamond"/>
              <a:ea typeface="EB Garamond"/>
              <a:cs typeface="EB Garamond"/>
              <a:sym typeface="EB Garamond"/>
            </a:endParaRPr>
          </a:p>
        </p:txBody>
      </p:sp>
      <p:sp>
        <p:nvSpPr>
          <p:cNvPr id="701" name="Google Shape;701;p66"/>
          <p:cNvSpPr txBox="1"/>
          <p:nvPr/>
        </p:nvSpPr>
        <p:spPr>
          <a:xfrm>
            <a:off x="4051825" y="515925"/>
            <a:ext cx="46695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latin typeface="EB Garamond"/>
                <a:ea typeface="EB Garamond"/>
                <a:cs typeface="EB Garamond"/>
                <a:sym typeface="EB Garamond"/>
              </a:rPr>
              <a:t>Lost opportunities in tech research agendas</a:t>
            </a:r>
            <a:endParaRPr b="1" sz="1900">
              <a:latin typeface="EB Garamond"/>
              <a:ea typeface="EB Garamond"/>
              <a:cs typeface="EB Garamond"/>
              <a:sym typeface="EB Garamond"/>
            </a:endParaRPr>
          </a:p>
        </p:txBody>
      </p:sp>
      <p:sp>
        <p:nvSpPr>
          <p:cNvPr id="702" name="Google Shape;702;p66"/>
          <p:cNvSpPr txBox="1"/>
          <p:nvPr/>
        </p:nvSpPr>
        <p:spPr>
          <a:xfrm>
            <a:off x="2859895" y="1082720"/>
            <a:ext cx="63840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“Non-binaries, plural truths, contextual truths, and many ways of being” in the real world</a:t>
            </a:r>
            <a:endParaRPr>
              <a:latin typeface="EB Garamond"/>
              <a:ea typeface="EB Garamond"/>
              <a:cs typeface="EB Garamond"/>
              <a:sym typeface="EB Garamond"/>
            </a:endParaRPr>
          </a:p>
        </p:txBody>
      </p:sp>
      <p:sp>
        <p:nvSpPr>
          <p:cNvPr id="703" name="Google Shape;703;p66"/>
          <p:cNvSpPr txBox="1"/>
          <p:nvPr/>
        </p:nvSpPr>
        <p:spPr>
          <a:xfrm>
            <a:off x="3471680" y="2086969"/>
            <a:ext cx="5020200" cy="2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“Prioritize those underrepresentated in the data or the world”</a:t>
            </a:r>
            <a:endParaRPr>
              <a:latin typeface="EB Garamond"/>
              <a:ea typeface="EB Garamond"/>
              <a:cs typeface="EB Garamond"/>
              <a:sym typeface="EB Garamond"/>
            </a:endParaRPr>
          </a:p>
        </p:txBody>
      </p:sp>
      <p:sp>
        <p:nvSpPr>
          <p:cNvPr id="704" name="Google Shape;704;p66"/>
          <p:cNvSpPr txBox="1"/>
          <p:nvPr/>
        </p:nvSpPr>
        <p:spPr>
          <a:xfrm>
            <a:off x="3770345" y="2881000"/>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Bottom-up approaches that “treat each setting as meaningfully unique”</a:t>
            </a:r>
            <a:endParaRPr>
              <a:latin typeface="EB Garamond"/>
              <a:ea typeface="EB Garamond"/>
              <a:cs typeface="EB Garamond"/>
              <a:sym typeface="EB Garamond"/>
            </a:endParaRPr>
          </a:p>
        </p:txBody>
      </p:sp>
      <p:sp>
        <p:nvSpPr>
          <p:cNvPr id="705" name="Google Shape;705;p66"/>
          <p:cNvSpPr txBox="1"/>
          <p:nvPr/>
        </p:nvSpPr>
        <p:spPr>
          <a:xfrm>
            <a:off x="3770345" y="3162925"/>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Tech that “help to directly address societal needs”</a:t>
            </a:r>
            <a:endParaRPr>
              <a:latin typeface="EB Garamond"/>
              <a:ea typeface="EB Garamond"/>
              <a:cs typeface="EB Garamond"/>
              <a:sym typeface="EB Garamond"/>
            </a:endParaRPr>
          </a:p>
        </p:txBody>
      </p:sp>
      <p:sp>
        <p:nvSpPr>
          <p:cNvPr id="706" name="Google Shape;706;p66"/>
          <p:cNvSpPr txBox="1"/>
          <p:nvPr/>
        </p:nvSpPr>
        <p:spPr>
          <a:xfrm>
            <a:off x="3998945" y="3566800"/>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Efficiency that “can facilitate work by low-resource communities”</a:t>
            </a:r>
            <a:endParaRPr>
              <a:latin typeface="EB Garamond"/>
              <a:ea typeface="EB Garamond"/>
              <a:cs typeface="EB Garamond"/>
              <a:sym typeface="EB Garamond"/>
            </a:endParaRPr>
          </a:p>
        </p:txBody>
      </p:sp>
      <p:sp>
        <p:nvSpPr>
          <p:cNvPr id="707" name="Google Shape;707;p66"/>
          <p:cNvSpPr txBox="1"/>
          <p:nvPr/>
        </p:nvSpPr>
        <p:spPr>
          <a:xfrm>
            <a:off x="3998945" y="3848725"/>
            <a:ext cx="4669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Efficiency that “can lessen resource extraction – e.g. less hardware or data harvesting or lower carbon emissions”</a:t>
            </a:r>
            <a:endParaRPr>
              <a:latin typeface="EB Garamond"/>
              <a:ea typeface="EB Garamond"/>
              <a:cs typeface="EB Garamond"/>
              <a:sym typeface="EB Garamond"/>
            </a:endParaRPr>
          </a:p>
        </p:txBody>
      </p:sp>
      <p:pic>
        <p:nvPicPr>
          <p:cNvPr id="708" name="Google Shape;708;p66"/>
          <p:cNvPicPr preferRelativeResize="0"/>
          <p:nvPr/>
        </p:nvPicPr>
        <p:blipFill>
          <a:blip r:embed="rId3">
            <a:alphaModFix/>
          </a:blip>
          <a:stretch>
            <a:fillRect/>
          </a:stretch>
        </p:blipFill>
        <p:spPr>
          <a:xfrm>
            <a:off x="-365021" y="877916"/>
            <a:ext cx="3897924" cy="3569301"/>
          </a:xfrm>
          <a:prstGeom prst="rect">
            <a:avLst/>
          </a:prstGeom>
          <a:noFill/>
          <a:ln>
            <a:noFill/>
          </a:ln>
        </p:spPr>
      </p:pic>
      <p:sp>
        <p:nvSpPr>
          <p:cNvPr id="709" name="Google Shape;709;p66"/>
          <p:cNvSpPr txBox="1"/>
          <p:nvPr/>
        </p:nvSpPr>
        <p:spPr>
          <a:xfrm>
            <a:off x="650900" y="515925"/>
            <a:ext cx="45624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EB Garamond"/>
                <a:ea typeface="EB Garamond"/>
                <a:cs typeface="EB Garamond"/>
                <a:sym typeface="EB Garamond"/>
              </a:rPr>
              <a:t>The Streetlight effect in CS</a:t>
            </a:r>
            <a:endParaRPr b="1" sz="2000">
              <a:latin typeface="EB Garamond"/>
              <a:ea typeface="EB Garamond"/>
              <a:cs typeface="EB Garamond"/>
              <a:sym typeface="EB Garamond"/>
            </a:endParaRPr>
          </a:p>
        </p:txBody>
      </p:sp>
      <p:sp>
        <p:nvSpPr>
          <p:cNvPr id="710" name="Google Shape;710;p66"/>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Understanding the systemic issue</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714" name="Shape 714"/>
        <p:cNvGrpSpPr/>
        <p:nvPr/>
      </p:nvGrpSpPr>
      <p:grpSpPr>
        <a:xfrm>
          <a:off x="0" y="0"/>
          <a:ext cx="0" cy="0"/>
          <a:chOff x="0" y="0"/>
          <a:chExt cx="0" cy="0"/>
        </a:xfrm>
      </p:grpSpPr>
      <p:sp>
        <p:nvSpPr>
          <p:cNvPr id="715" name="Google Shape;715;p67"/>
          <p:cNvSpPr/>
          <p:nvPr/>
        </p:nvSpPr>
        <p:spPr>
          <a:xfrm>
            <a:off x="9740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pic>
        <p:nvPicPr>
          <p:cNvPr id="716" name="Google Shape;716;p67"/>
          <p:cNvPicPr preferRelativeResize="0"/>
          <p:nvPr/>
        </p:nvPicPr>
        <p:blipFill>
          <a:blip r:embed="rId3">
            <a:alphaModFix/>
          </a:blip>
          <a:stretch>
            <a:fillRect/>
          </a:stretch>
        </p:blipFill>
        <p:spPr>
          <a:xfrm>
            <a:off x="-365021" y="877916"/>
            <a:ext cx="3897924" cy="3569301"/>
          </a:xfrm>
          <a:prstGeom prst="rect">
            <a:avLst/>
          </a:prstGeom>
          <a:noFill/>
          <a:ln>
            <a:noFill/>
          </a:ln>
        </p:spPr>
      </p:pic>
      <p:sp>
        <p:nvSpPr>
          <p:cNvPr id="717" name="Google Shape;717;p6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18" name="Google Shape;718;p67"/>
          <p:cNvSpPr txBox="1"/>
          <p:nvPr/>
        </p:nvSpPr>
        <p:spPr>
          <a:xfrm>
            <a:off x="1430556" y="2099156"/>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Performance</a:t>
            </a:r>
            <a:endParaRPr b="1" sz="1700">
              <a:solidFill>
                <a:srgbClr val="999999"/>
              </a:solidFill>
              <a:latin typeface="EB Garamond"/>
              <a:ea typeface="EB Garamond"/>
              <a:cs typeface="EB Garamond"/>
              <a:sym typeface="EB Garamond"/>
            </a:endParaRPr>
          </a:p>
        </p:txBody>
      </p:sp>
      <p:sp>
        <p:nvSpPr>
          <p:cNvPr id="719" name="Google Shape;719;p67"/>
          <p:cNvSpPr txBox="1"/>
          <p:nvPr/>
        </p:nvSpPr>
        <p:spPr>
          <a:xfrm>
            <a:off x="1430556" y="2753350"/>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Generalization</a:t>
            </a:r>
            <a:endParaRPr b="1" sz="1700">
              <a:solidFill>
                <a:srgbClr val="999999"/>
              </a:solidFill>
              <a:latin typeface="EB Garamond"/>
              <a:ea typeface="EB Garamond"/>
              <a:cs typeface="EB Garamond"/>
              <a:sym typeface="EB Garamond"/>
            </a:endParaRPr>
          </a:p>
        </p:txBody>
      </p:sp>
      <p:sp>
        <p:nvSpPr>
          <p:cNvPr id="720" name="Google Shape;720;p67"/>
          <p:cNvSpPr txBox="1"/>
          <p:nvPr/>
        </p:nvSpPr>
        <p:spPr>
          <a:xfrm>
            <a:off x="1430556" y="3640907"/>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Efficiency</a:t>
            </a:r>
            <a:endParaRPr b="1" sz="1700">
              <a:solidFill>
                <a:srgbClr val="999999"/>
              </a:solidFill>
              <a:latin typeface="EB Garamond"/>
              <a:ea typeface="EB Garamond"/>
              <a:cs typeface="EB Garamond"/>
              <a:sym typeface="EB Garamond"/>
            </a:endParaRPr>
          </a:p>
        </p:txBody>
      </p:sp>
      <p:sp>
        <p:nvSpPr>
          <p:cNvPr id="721" name="Google Shape;721;p67"/>
          <p:cNvSpPr txBox="1"/>
          <p:nvPr/>
        </p:nvSpPr>
        <p:spPr>
          <a:xfrm>
            <a:off x="1629456" y="2338893"/>
            <a:ext cx="17019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latin typeface="EB Garamond"/>
                <a:ea typeface="EB Garamond"/>
                <a:cs typeface="EB Garamond"/>
                <a:sym typeface="EB Garamond"/>
              </a:rPr>
              <a:t>Averaged </a:t>
            </a:r>
            <a:r>
              <a:rPr lang="en" sz="900">
                <a:highlight>
                  <a:srgbClr val="FFFF00"/>
                </a:highlight>
                <a:latin typeface="EB Garamond"/>
                <a:ea typeface="EB Garamond"/>
                <a:cs typeface="EB Garamond"/>
                <a:sym typeface="EB Garamond"/>
              </a:rPr>
              <a:t>metrics</a:t>
            </a:r>
            <a:r>
              <a:rPr lang="en" sz="900">
                <a:latin typeface="EB Garamond"/>
                <a:ea typeface="EB Garamond"/>
                <a:cs typeface="EB Garamond"/>
                <a:sym typeface="EB Garamond"/>
              </a:rPr>
              <a:t> on </a:t>
            </a:r>
            <a:r>
              <a:rPr lang="en" sz="900">
                <a:highlight>
                  <a:srgbClr val="FFFF00"/>
                </a:highlight>
                <a:latin typeface="EB Garamond"/>
                <a:ea typeface="EB Garamond"/>
                <a:cs typeface="EB Garamond"/>
                <a:sym typeface="EB Garamond"/>
              </a:rPr>
              <a:t>benchmark datasets </a:t>
            </a:r>
            <a:r>
              <a:rPr lang="en" sz="900">
                <a:latin typeface="EB Garamond"/>
                <a:ea typeface="EB Garamond"/>
                <a:cs typeface="EB Garamond"/>
                <a:sym typeface="EB Garamond"/>
              </a:rPr>
              <a:t>with </a:t>
            </a:r>
            <a:r>
              <a:rPr lang="en" sz="900">
                <a:highlight>
                  <a:srgbClr val="FFFF00"/>
                </a:highlight>
                <a:latin typeface="EB Garamond"/>
                <a:ea typeface="EB Garamond"/>
                <a:cs typeface="EB Garamond"/>
                <a:sym typeface="EB Garamond"/>
              </a:rPr>
              <a:t>well-defined</a:t>
            </a:r>
            <a:r>
              <a:rPr lang="en" sz="900">
                <a:latin typeface="EB Garamond"/>
                <a:ea typeface="EB Garamond"/>
                <a:cs typeface="EB Garamond"/>
                <a:sym typeface="EB Garamond"/>
              </a:rPr>
              <a:t> labels</a:t>
            </a:r>
            <a:endParaRPr sz="900">
              <a:latin typeface="EB Garamond"/>
              <a:ea typeface="EB Garamond"/>
              <a:cs typeface="EB Garamond"/>
              <a:sym typeface="EB Garamond"/>
            </a:endParaRPr>
          </a:p>
        </p:txBody>
      </p:sp>
      <p:sp>
        <p:nvSpPr>
          <p:cNvPr id="722" name="Google Shape;722;p67"/>
          <p:cNvSpPr txBox="1"/>
          <p:nvPr/>
        </p:nvSpPr>
        <p:spPr>
          <a:xfrm>
            <a:off x="1314906" y="2993944"/>
            <a:ext cx="23310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Assume </a:t>
            </a:r>
            <a:r>
              <a:rPr lang="en" sz="900">
                <a:solidFill>
                  <a:schemeClr val="dk1"/>
                </a:solidFill>
                <a:highlight>
                  <a:srgbClr val="FFFF00"/>
                </a:highlight>
                <a:latin typeface="EB Garamond"/>
                <a:ea typeface="EB Garamond"/>
                <a:cs typeface="EB Garamond"/>
                <a:sym typeface="EB Garamond"/>
              </a:rPr>
              <a:t>future is the same </a:t>
            </a:r>
            <a:r>
              <a:rPr lang="en" sz="900">
                <a:solidFill>
                  <a:schemeClr val="dk1"/>
                </a:solidFill>
                <a:latin typeface="EB Garamond"/>
                <a:ea typeface="EB Garamond"/>
                <a:cs typeface="EB Garamond"/>
                <a:sym typeface="EB Garamond"/>
              </a:rPr>
              <a:t>as the past; </a:t>
            </a:r>
            <a:endParaRPr sz="900">
              <a:latin typeface="EB Garamond"/>
              <a:ea typeface="EB Garamond"/>
              <a:cs typeface="EB Garamond"/>
              <a:sym typeface="EB Garamond"/>
            </a:endParaRPr>
          </a:p>
          <a:p>
            <a:pPr indent="0" lvl="0" marL="0" rtl="0" algn="ctr">
              <a:spcBef>
                <a:spcPts val="0"/>
              </a:spcBef>
              <a:spcAft>
                <a:spcPts val="0"/>
              </a:spcAft>
              <a:buNone/>
            </a:pPr>
            <a:r>
              <a:rPr lang="en" sz="900">
                <a:highlight>
                  <a:srgbClr val="FFFF00"/>
                </a:highlight>
                <a:latin typeface="EB Garamond"/>
                <a:ea typeface="EB Garamond"/>
                <a:cs typeface="EB Garamond"/>
                <a:sym typeface="EB Garamond"/>
              </a:rPr>
              <a:t>Carefully selected</a:t>
            </a:r>
            <a:r>
              <a:rPr lang="en" sz="900">
                <a:latin typeface="EB Garamond"/>
                <a:ea typeface="EB Garamond"/>
                <a:cs typeface="EB Garamond"/>
                <a:sym typeface="EB Garamond"/>
              </a:rPr>
              <a:t> tasks, datasets, or applications; Generalization is prioritized over context specific solutions</a:t>
            </a:r>
            <a:endParaRPr sz="900">
              <a:latin typeface="EB Garamond"/>
              <a:ea typeface="EB Garamond"/>
              <a:cs typeface="EB Garamond"/>
              <a:sym typeface="EB Garamond"/>
            </a:endParaRPr>
          </a:p>
        </p:txBody>
      </p:sp>
      <p:sp>
        <p:nvSpPr>
          <p:cNvPr id="723" name="Google Shape;723;p67"/>
          <p:cNvSpPr txBox="1"/>
          <p:nvPr/>
        </p:nvSpPr>
        <p:spPr>
          <a:xfrm>
            <a:off x="1103556" y="3882401"/>
            <a:ext cx="27537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Efficacy for </a:t>
            </a:r>
            <a:r>
              <a:rPr lang="en" sz="900">
                <a:solidFill>
                  <a:schemeClr val="dk1"/>
                </a:solidFill>
                <a:highlight>
                  <a:srgbClr val="FFFF00"/>
                </a:highlight>
                <a:latin typeface="EB Garamond"/>
                <a:ea typeface="EB Garamond"/>
                <a:cs typeface="EB Garamond"/>
                <a:sym typeface="EB Garamond"/>
              </a:rPr>
              <a:t>scalability</a:t>
            </a:r>
            <a:r>
              <a:rPr lang="en" sz="900">
                <a:solidFill>
                  <a:schemeClr val="dk1"/>
                </a:solidFill>
                <a:latin typeface="EB Garamond"/>
                <a:ea typeface="EB Garamond"/>
                <a:cs typeface="EB Garamond"/>
                <a:sym typeface="EB Garamond"/>
              </a:rPr>
              <a:t>, not for accessibility or sustainability</a:t>
            </a:r>
            <a:endParaRPr sz="900">
              <a:latin typeface="EB Garamond"/>
              <a:ea typeface="EB Garamond"/>
              <a:cs typeface="EB Garamond"/>
              <a:sym typeface="EB Garamond"/>
            </a:endParaRPr>
          </a:p>
        </p:txBody>
      </p:sp>
      <p:sp>
        <p:nvSpPr>
          <p:cNvPr id="724" name="Google Shape;724;p67"/>
          <p:cNvSpPr txBox="1"/>
          <p:nvPr/>
        </p:nvSpPr>
        <p:spPr>
          <a:xfrm>
            <a:off x="4051825" y="515925"/>
            <a:ext cx="46695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latin typeface="EB Garamond"/>
                <a:ea typeface="EB Garamond"/>
                <a:cs typeface="EB Garamond"/>
                <a:sym typeface="EB Garamond"/>
              </a:rPr>
              <a:t>Lost opportunities in tech research agendas</a:t>
            </a:r>
            <a:endParaRPr b="1" sz="1900">
              <a:latin typeface="EB Garamond"/>
              <a:ea typeface="EB Garamond"/>
              <a:cs typeface="EB Garamond"/>
              <a:sym typeface="EB Garamond"/>
            </a:endParaRPr>
          </a:p>
        </p:txBody>
      </p:sp>
      <p:sp>
        <p:nvSpPr>
          <p:cNvPr id="725" name="Google Shape;725;p67"/>
          <p:cNvSpPr txBox="1"/>
          <p:nvPr/>
        </p:nvSpPr>
        <p:spPr>
          <a:xfrm>
            <a:off x="650900" y="515925"/>
            <a:ext cx="45624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1"/>
                </a:solidFill>
                <a:latin typeface="EB Garamond"/>
                <a:ea typeface="EB Garamond"/>
                <a:cs typeface="EB Garamond"/>
                <a:sym typeface="EB Garamond"/>
              </a:rPr>
              <a:t>The streetlight/framing in CS</a:t>
            </a:r>
            <a:endParaRPr b="1" sz="2000">
              <a:latin typeface="EB Garamond"/>
              <a:ea typeface="EB Garamond"/>
              <a:cs typeface="EB Garamond"/>
              <a:sym typeface="EB Garamond"/>
            </a:endParaRPr>
          </a:p>
        </p:txBody>
      </p:sp>
      <p:sp>
        <p:nvSpPr>
          <p:cNvPr id="726" name="Google Shape;726;p67"/>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Understanding the systemic issue</a:t>
            </a:r>
            <a:endParaRPr/>
          </a:p>
        </p:txBody>
      </p:sp>
      <p:sp>
        <p:nvSpPr>
          <p:cNvPr id="727" name="Google Shape;727;p67"/>
          <p:cNvSpPr txBox="1"/>
          <p:nvPr/>
        </p:nvSpPr>
        <p:spPr>
          <a:xfrm>
            <a:off x="3688336" y="2399533"/>
            <a:ext cx="36027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a:t>
            </a:r>
            <a:r>
              <a:rPr lang="en">
                <a:highlight>
                  <a:srgbClr val="FFFF00"/>
                </a:highlight>
                <a:latin typeface="EB Garamond"/>
                <a:ea typeface="EB Garamond"/>
                <a:cs typeface="EB Garamond"/>
                <a:sym typeface="EB Garamond"/>
              </a:rPr>
              <a:t>Safe</a:t>
            </a:r>
            <a:r>
              <a:rPr lang="en">
                <a:latin typeface="EB Garamond"/>
                <a:ea typeface="EB Garamond"/>
                <a:cs typeface="EB Garamond"/>
                <a:sym typeface="EB Garamond"/>
              </a:rPr>
              <a:t>, </a:t>
            </a:r>
            <a:r>
              <a:rPr lang="en">
                <a:highlight>
                  <a:srgbClr val="FFFF00"/>
                </a:highlight>
                <a:latin typeface="EB Garamond"/>
                <a:ea typeface="EB Garamond"/>
                <a:cs typeface="EB Garamond"/>
                <a:sym typeface="EB Garamond"/>
              </a:rPr>
              <a:t>consensual</a:t>
            </a:r>
            <a:r>
              <a:rPr lang="en">
                <a:latin typeface="EB Garamond"/>
                <a:ea typeface="EB Garamond"/>
                <a:cs typeface="EB Garamond"/>
                <a:sym typeface="EB Garamond"/>
              </a:rPr>
              <a:t>, or </a:t>
            </a:r>
            <a:r>
              <a:rPr lang="en">
                <a:highlight>
                  <a:srgbClr val="FFFF00"/>
                </a:highlight>
                <a:latin typeface="EB Garamond"/>
                <a:ea typeface="EB Garamond"/>
                <a:cs typeface="EB Garamond"/>
                <a:sym typeface="EB Garamond"/>
              </a:rPr>
              <a:t>participatory</a:t>
            </a:r>
            <a:r>
              <a:rPr lang="en">
                <a:latin typeface="EB Garamond"/>
                <a:ea typeface="EB Garamond"/>
                <a:cs typeface="EB Garamond"/>
                <a:sym typeface="EB Garamond"/>
              </a:rPr>
              <a:t> ML”</a:t>
            </a:r>
            <a:endParaRPr>
              <a:latin typeface="EB Garamond"/>
              <a:ea typeface="EB Garamond"/>
              <a:cs typeface="EB Garamond"/>
              <a:sym typeface="EB Garamond"/>
            </a:endParaRPr>
          </a:p>
        </p:txBody>
      </p:sp>
      <p:sp>
        <p:nvSpPr>
          <p:cNvPr id="728" name="Google Shape;728;p67"/>
          <p:cNvSpPr txBox="1"/>
          <p:nvPr/>
        </p:nvSpPr>
        <p:spPr>
          <a:xfrm>
            <a:off x="3271913" y="1774427"/>
            <a:ext cx="4604400" cy="2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Alternative ways ‘to characterize the </a:t>
            </a:r>
            <a:r>
              <a:rPr lang="en">
                <a:latin typeface="EB Garamond"/>
                <a:ea typeface="EB Garamond"/>
                <a:cs typeface="EB Garamond"/>
                <a:sym typeface="EB Garamond"/>
              </a:rPr>
              <a:t>“</a:t>
            </a:r>
            <a:r>
              <a:rPr lang="en">
                <a:highlight>
                  <a:srgbClr val="FFFF00"/>
                </a:highlight>
                <a:latin typeface="EB Garamond"/>
                <a:ea typeface="EB Garamond"/>
                <a:cs typeface="EB Garamond"/>
                <a:sym typeface="EB Garamond"/>
              </a:rPr>
              <a:t>real</a:t>
            </a:r>
            <a:r>
              <a:rPr lang="en">
                <a:highlight>
                  <a:srgbClr val="FFFF00"/>
                </a:highlight>
                <a:latin typeface="EB Garamond"/>
                <a:ea typeface="EB Garamond"/>
                <a:cs typeface="EB Garamond"/>
                <a:sym typeface="EB Garamond"/>
              </a:rPr>
              <a:t> world</a:t>
            </a:r>
            <a:r>
              <a:rPr lang="en">
                <a:latin typeface="EB Garamond"/>
                <a:ea typeface="EB Garamond"/>
                <a:cs typeface="EB Garamond"/>
                <a:sym typeface="EB Garamond"/>
              </a:rPr>
              <a:t>”’</a:t>
            </a:r>
            <a:endParaRPr>
              <a:latin typeface="EB Garamond"/>
              <a:ea typeface="EB Garamond"/>
              <a:cs typeface="EB Garamond"/>
              <a:sym typeface="EB Garamond"/>
            </a:endParaRPr>
          </a:p>
        </p:txBody>
      </p:sp>
      <p:sp>
        <p:nvSpPr>
          <p:cNvPr id="729" name="Google Shape;729;p67"/>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730" name="Google Shape;730;p67"/>
          <p:cNvSpPr txBox="1"/>
          <p:nvPr/>
        </p:nvSpPr>
        <p:spPr>
          <a:xfrm>
            <a:off x="3065995" y="1433941"/>
            <a:ext cx="5750400" cy="3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Tech that prioritize “the </a:t>
            </a:r>
            <a:r>
              <a:rPr lang="en">
                <a:highlight>
                  <a:srgbClr val="FFFF00"/>
                </a:highlight>
                <a:latin typeface="EB Garamond"/>
                <a:ea typeface="EB Garamond"/>
                <a:cs typeface="EB Garamond"/>
                <a:sym typeface="EB Garamond"/>
              </a:rPr>
              <a:t>welfare</a:t>
            </a:r>
            <a:r>
              <a:rPr lang="en">
                <a:latin typeface="EB Garamond"/>
                <a:ea typeface="EB Garamond"/>
                <a:cs typeface="EB Garamond"/>
                <a:sym typeface="EB Garamond"/>
              </a:rPr>
              <a:t>, </a:t>
            </a:r>
            <a:r>
              <a:rPr lang="en">
                <a:highlight>
                  <a:srgbClr val="FFFF00"/>
                </a:highlight>
                <a:latin typeface="EB Garamond"/>
                <a:ea typeface="EB Garamond"/>
                <a:cs typeface="EB Garamond"/>
                <a:sym typeface="EB Garamond"/>
              </a:rPr>
              <a:t>consent</a:t>
            </a:r>
            <a:r>
              <a:rPr lang="en">
                <a:latin typeface="EB Garamond"/>
                <a:ea typeface="EB Garamond"/>
                <a:cs typeface="EB Garamond"/>
                <a:sym typeface="EB Garamond"/>
              </a:rPr>
              <a:t>, or </a:t>
            </a:r>
            <a:r>
              <a:rPr lang="en">
                <a:highlight>
                  <a:srgbClr val="FFFF00"/>
                </a:highlight>
                <a:latin typeface="EB Garamond"/>
                <a:ea typeface="EB Garamond"/>
                <a:cs typeface="EB Garamond"/>
                <a:sym typeface="EB Garamond"/>
              </a:rPr>
              <a:t>awareness</a:t>
            </a:r>
            <a:r>
              <a:rPr lang="en">
                <a:latin typeface="EB Garamond"/>
                <a:ea typeface="EB Garamond"/>
                <a:cs typeface="EB Garamond"/>
                <a:sym typeface="EB Garamond"/>
              </a:rPr>
              <a:t> of the datafied subjects”</a:t>
            </a:r>
            <a:endParaRPr>
              <a:latin typeface="EB Garamond"/>
              <a:ea typeface="EB Garamond"/>
              <a:cs typeface="EB Garamond"/>
              <a:sym typeface="EB Garamond"/>
            </a:endParaRPr>
          </a:p>
        </p:txBody>
      </p:sp>
      <p:sp>
        <p:nvSpPr>
          <p:cNvPr id="731" name="Google Shape;731;p67"/>
          <p:cNvSpPr txBox="1"/>
          <p:nvPr/>
        </p:nvSpPr>
        <p:spPr>
          <a:xfrm>
            <a:off x="2859895" y="1082720"/>
            <a:ext cx="63840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“Non-binaries, plural truths, contextual truths, and many ways of being” in the </a:t>
            </a:r>
            <a:r>
              <a:rPr lang="en">
                <a:highlight>
                  <a:srgbClr val="FFFF00"/>
                </a:highlight>
                <a:latin typeface="EB Garamond"/>
                <a:ea typeface="EB Garamond"/>
                <a:cs typeface="EB Garamond"/>
                <a:sym typeface="EB Garamond"/>
              </a:rPr>
              <a:t>real world</a:t>
            </a:r>
            <a:endParaRPr>
              <a:highlight>
                <a:srgbClr val="FFFF00"/>
              </a:highlight>
              <a:latin typeface="EB Garamond"/>
              <a:ea typeface="EB Garamond"/>
              <a:cs typeface="EB Garamond"/>
              <a:sym typeface="EB Garamond"/>
            </a:endParaRPr>
          </a:p>
        </p:txBody>
      </p:sp>
      <p:sp>
        <p:nvSpPr>
          <p:cNvPr id="732" name="Google Shape;732;p67"/>
          <p:cNvSpPr txBox="1"/>
          <p:nvPr/>
        </p:nvSpPr>
        <p:spPr>
          <a:xfrm>
            <a:off x="3471680" y="2086969"/>
            <a:ext cx="5020200" cy="2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“Prioritize </a:t>
            </a:r>
            <a:r>
              <a:rPr lang="en">
                <a:highlight>
                  <a:srgbClr val="FFFF00"/>
                </a:highlight>
                <a:latin typeface="EB Garamond"/>
                <a:ea typeface="EB Garamond"/>
                <a:cs typeface="EB Garamond"/>
                <a:sym typeface="EB Garamond"/>
              </a:rPr>
              <a:t>those underrepresentated</a:t>
            </a:r>
            <a:r>
              <a:rPr lang="en">
                <a:latin typeface="EB Garamond"/>
                <a:ea typeface="EB Garamond"/>
                <a:cs typeface="EB Garamond"/>
                <a:sym typeface="EB Garamond"/>
              </a:rPr>
              <a:t> in the data or the world”</a:t>
            </a:r>
            <a:endParaRPr>
              <a:latin typeface="EB Garamond"/>
              <a:ea typeface="EB Garamond"/>
              <a:cs typeface="EB Garamond"/>
              <a:sym typeface="EB Garamond"/>
            </a:endParaRPr>
          </a:p>
        </p:txBody>
      </p:sp>
      <p:sp>
        <p:nvSpPr>
          <p:cNvPr id="733" name="Google Shape;733;p67"/>
          <p:cNvSpPr txBox="1"/>
          <p:nvPr/>
        </p:nvSpPr>
        <p:spPr>
          <a:xfrm>
            <a:off x="3770345" y="2881000"/>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Bottom-up approaches that “</a:t>
            </a:r>
            <a:r>
              <a:rPr lang="en">
                <a:highlight>
                  <a:srgbClr val="FFFF00"/>
                </a:highlight>
                <a:latin typeface="EB Garamond"/>
                <a:ea typeface="EB Garamond"/>
                <a:cs typeface="EB Garamond"/>
                <a:sym typeface="EB Garamond"/>
              </a:rPr>
              <a:t>treat each setting as meaningfully unique</a:t>
            </a:r>
            <a:r>
              <a:rPr lang="en">
                <a:latin typeface="EB Garamond"/>
                <a:ea typeface="EB Garamond"/>
                <a:cs typeface="EB Garamond"/>
                <a:sym typeface="EB Garamond"/>
              </a:rPr>
              <a:t>”</a:t>
            </a:r>
            <a:endParaRPr>
              <a:latin typeface="EB Garamond"/>
              <a:ea typeface="EB Garamond"/>
              <a:cs typeface="EB Garamond"/>
              <a:sym typeface="EB Garamond"/>
            </a:endParaRPr>
          </a:p>
        </p:txBody>
      </p:sp>
      <p:sp>
        <p:nvSpPr>
          <p:cNvPr id="734" name="Google Shape;734;p67"/>
          <p:cNvSpPr txBox="1"/>
          <p:nvPr/>
        </p:nvSpPr>
        <p:spPr>
          <a:xfrm>
            <a:off x="3770345" y="3162925"/>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Tech that “help to </a:t>
            </a:r>
            <a:r>
              <a:rPr lang="en">
                <a:highlight>
                  <a:srgbClr val="FFFF00"/>
                </a:highlight>
                <a:latin typeface="EB Garamond"/>
                <a:ea typeface="EB Garamond"/>
                <a:cs typeface="EB Garamond"/>
                <a:sym typeface="EB Garamond"/>
              </a:rPr>
              <a:t>directly address societal needs</a:t>
            </a:r>
            <a:r>
              <a:rPr lang="en">
                <a:latin typeface="EB Garamond"/>
                <a:ea typeface="EB Garamond"/>
                <a:cs typeface="EB Garamond"/>
                <a:sym typeface="EB Garamond"/>
              </a:rPr>
              <a:t>”</a:t>
            </a:r>
            <a:endParaRPr>
              <a:latin typeface="EB Garamond"/>
              <a:ea typeface="EB Garamond"/>
              <a:cs typeface="EB Garamond"/>
              <a:sym typeface="EB Garamond"/>
            </a:endParaRPr>
          </a:p>
        </p:txBody>
      </p:sp>
      <p:sp>
        <p:nvSpPr>
          <p:cNvPr id="735" name="Google Shape;735;p67"/>
          <p:cNvSpPr txBox="1"/>
          <p:nvPr/>
        </p:nvSpPr>
        <p:spPr>
          <a:xfrm>
            <a:off x="3998945" y="3566800"/>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Efficiency that “can facilitate work by </a:t>
            </a:r>
            <a:r>
              <a:rPr lang="en">
                <a:highlight>
                  <a:srgbClr val="FFFF00"/>
                </a:highlight>
                <a:latin typeface="EB Garamond"/>
                <a:ea typeface="EB Garamond"/>
                <a:cs typeface="EB Garamond"/>
                <a:sym typeface="EB Garamond"/>
              </a:rPr>
              <a:t>low-resource communities</a:t>
            </a:r>
            <a:r>
              <a:rPr lang="en">
                <a:latin typeface="EB Garamond"/>
                <a:ea typeface="EB Garamond"/>
                <a:cs typeface="EB Garamond"/>
                <a:sym typeface="EB Garamond"/>
              </a:rPr>
              <a:t>”</a:t>
            </a:r>
            <a:endParaRPr>
              <a:latin typeface="EB Garamond"/>
              <a:ea typeface="EB Garamond"/>
              <a:cs typeface="EB Garamond"/>
              <a:sym typeface="EB Garamond"/>
            </a:endParaRPr>
          </a:p>
        </p:txBody>
      </p:sp>
      <p:sp>
        <p:nvSpPr>
          <p:cNvPr id="736" name="Google Shape;736;p67"/>
          <p:cNvSpPr txBox="1"/>
          <p:nvPr/>
        </p:nvSpPr>
        <p:spPr>
          <a:xfrm>
            <a:off x="3998945" y="3848725"/>
            <a:ext cx="4669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Efficiency that “can </a:t>
            </a:r>
            <a:r>
              <a:rPr lang="en">
                <a:highlight>
                  <a:srgbClr val="FFFF00"/>
                </a:highlight>
                <a:latin typeface="EB Garamond"/>
                <a:ea typeface="EB Garamond"/>
                <a:cs typeface="EB Garamond"/>
                <a:sym typeface="EB Garamond"/>
              </a:rPr>
              <a:t>lessen resource extraction</a:t>
            </a:r>
            <a:r>
              <a:rPr lang="en">
                <a:latin typeface="EB Garamond"/>
                <a:ea typeface="EB Garamond"/>
                <a:cs typeface="EB Garamond"/>
                <a:sym typeface="EB Garamond"/>
              </a:rPr>
              <a:t> – e.g. less hardware or data harvesting or </a:t>
            </a:r>
            <a:r>
              <a:rPr lang="en">
                <a:highlight>
                  <a:srgbClr val="FFFF00"/>
                </a:highlight>
                <a:latin typeface="EB Garamond"/>
                <a:ea typeface="EB Garamond"/>
                <a:cs typeface="EB Garamond"/>
                <a:sym typeface="EB Garamond"/>
              </a:rPr>
              <a:t>lower carbon emissions</a:t>
            </a:r>
            <a:r>
              <a:rPr lang="en">
                <a:latin typeface="EB Garamond"/>
                <a:ea typeface="EB Garamond"/>
                <a:cs typeface="EB Garamond"/>
                <a:sym typeface="EB Garamond"/>
              </a:rPr>
              <a:t>”</a:t>
            </a:r>
            <a:endParaRPr>
              <a:latin typeface="EB Garamond"/>
              <a:ea typeface="EB Garamond"/>
              <a:cs typeface="EB Garamond"/>
              <a:sym typeface="EB Garamon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740" name="Shape 740"/>
        <p:cNvGrpSpPr/>
        <p:nvPr/>
      </p:nvGrpSpPr>
      <p:grpSpPr>
        <a:xfrm>
          <a:off x="0" y="0"/>
          <a:ext cx="0" cy="0"/>
          <a:chOff x="0" y="0"/>
          <a:chExt cx="0" cy="0"/>
        </a:xfrm>
      </p:grpSpPr>
      <p:sp>
        <p:nvSpPr>
          <p:cNvPr id="741" name="Google Shape;741;p68"/>
          <p:cNvSpPr/>
          <p:nvPr/>
        </p:nvSpPr>
        <p:spPr>
          <a:xfrm>
            <a:off x="9740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pic>
        <p:nvPicPr>
          <p:cNvPr id="742" name="Google Shape;742;p68"/>
          <p:cNvPicPr preferRelativeResize="0"/>
          <p:nvPr/>
        </p:nvPicPr>
        <p:blipFill>
          <a:blip r:embed="rId3">
            <a:alphaModFix/>
          </a:blip>
          <a:stretch>
            <a:fillRect/>
          </a:stretch>
        </p:blipFill>
        <p:spPr>
          <a:xfrm>
            <a:off x="-365021" y="877916"/>
            <a:ext cx="3897924" cy="3569301"/>
          </a:xfrm>
          <a:prstGeom prst="rect">
            <a:avLst/>
          </a:prstGeom>
          <a:noFill/>
          <a:ln>
            <a:noFill/>
          </a:ln>
        </p:spPr>
      </p:pic>
      <p:sp>
        <p:nvSpPr>
          <p:cNvPr id="743" name="Google Shape;743;p6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44" name="Google Shape;744;p68"/>
          <p:cNvSpPr txBox="1"/>
          <p:nvPr/>
        </p:nvSpPr>
        <p:spPr>
          <a:xfrm>
            <a:off x="1430556" y="2099156"/>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Performance</a:t>
            </a:r>
            <a:endParaRPr b="1" sz="1700">
              <a:solidFill>
                <a:srgbClr val="999999"/>
              </a:solidFill>
              <a:latin typeface="EB Garamond"/>
              <a:ea typeface="EB Garamond"/>
              <a:cs typeface="EB Garamond"/>
              <a:sym typeface="EB Garamond"/>
            </a:endParaRPr>
          </a:p>
        </p:txBody>
      </p:sp>
      <p:sp>
        <p:nvSpPr>
          <p:cNvPr id="745" name="Google Shape;745;p68"/>
          <p:cNvSpPr txBox="1"/>
          <p:nvPr/>
        </p:nvSpPr>
        <p:spPr>
          <a:xfrm>
            <a:off x="1430556" y="2753350"/>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Generalization</a:t>
            </a:r>
            <a:endParaRPr b="1" sz="1700">
              <a:solidFill>
                <a:srgbClr val="999999"/>
              </a:solidFill>
              <a:latin typeface="EB Garamond"/>
              <a:ea typeface="EB Garamond"/>
              <a:cs typeface="EB Garamond"/>
              <a:sym typeface="EB Garamond"/>
            </a:endParaRPr>
          </a:p>
        </p:txBody>
      </p:sp>
      <p:sp>
        <p:nvSpPr>
          <p:cNvPr id="746" name="Google Shape;746;p68"/>
          <p:cNvSpPr txBox="1"/>
          <p:nvPr/>
        </p:nvSpPr>
        <p:spPr>
          <a:xfrm>
            <a:off x="1430556" y="3640907"/>
            <a:ext cx="2099700" cy="5532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b="1" lang="en" sz="1700">
                <a:solidFill>
                  <a:srgbClr val="999999"/>
                </a:solidFill>
                <a:latin typeface="EB Garamond"/>
                <a:ea typeface="EB Garamond"/>
                <a:cs typeface="EB Garamond"/>
                <a:sym typeface="EB Garamond"/>
              </a:rPr>
              <a:t>Efficiency</a:t>
            </a:r>
            <a:endParaRPr b="1" sz="1700">
              <a:solidFill>
                <a:srgbClr val="999999"/>
              </a:solidFill>
              <a:latin typeface="EB Garamond"/>
              <a:ea typeface="EB Garamond"/>
              <a:cs typeface="EB Garamond"/>
              <a:sym typeface="EB Garamond"/>
            </a:endParaRPr>
          </a:p>
        </p:txBody>
      </p:sp>
      <p:sp>
        <p:nvSpPr>
          <p:cNvPr id="747" name="Google Shape;747;p68"/>
          <p:cNvSpPr txBox="1"/>
          <p:nvPr/>
        </p:nvSpPr>
        <p:spPr>
          <a:xfrm>
            <a:off x="1629456" y="2338893"/>
            <a:ext cx="17019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latin typeface="EB Garamond"/>
                <a:ea typeface="EB Garamond"/>
                <a:cs typeface="EB Garamond"/>
                <a:sym typeface="EB Garamond"/>
              </a:rPr>
              <a:t>Averaged </a:t>
            </a:r>
            <a:r>
              <a:rPr lang="en" sz="900">
                <a:highlight>
                  <a:srgbClr val="FFFF00"/>
                </a:highlight>
                <a:latin typeface="EB Garamond"/>
                <a:ea typeface="EB Garamond"/>
                <a:cs typeface="EB Garamond"/>
                <a:sym typeface="EB Garamond"/>
              </a:rPr>
              <a:t>metrics</a:t>
            </a:r>
            <a:r>
              <a:rPr lang="en" sz="900">
                <a:latin typeface="EB Garamond"/>
                <a:ea typeface="EB Garamond"/>
                <a:cs typeface="EB Garamond"/>
                <a:sym typeface="EB Garamond"/>
              </a:rPr>
              <a:t> on </a:t>
            </a:r>
            <a:r>
              <a:rPr lang="en" sz="900">
                <a:highlight>
                  <a:srgbClr val="FFFF00"/>
                </a:highlight>
                <a:latin typeface="EB Garamond"/>
                <a:ea typeface="EB Garamond"/>
                <a:cs typeface="EB Garamond"/>
                <a:sym typeface="EB Garamond"/>
              </a:rPr>
              <a:t>benchmark datasets </a:t>
            </a:r>
            <a:r>
              <a:rPr lang="en" sz="900">
                <a:latin typeface="EB Garamond"/>
                <a:ea typeface="EB Garamond"/>
                <a:cs typeface="EB Garamond"/>
                <a:sym typeface="EB Garamond"/>
              </a:rPr>
              <a:t>with </a:t>
            </a:r>
            <a:r>
              <a:rPr lang="en" sz="900">
                <a:highlight>
                  <a:srgbClr val="FFFF00"/>
                </a:highlight>
                <a:latin typeface="EB Garamond"/>
                <a:ea typeface="EB Garamond"/>
                <a:cs typeface="EB Garamond"/>
                <a:sym typeface="EB Garamond"/>
              </a:rPr>
              <a:t>well-defined</a:t>
            </a:r>
            <a:r>
              <a:rPr lang="en" sz="900">
                <a:latin typeface="EB Garamond"/>
                <a:ea typeface="EB Garamond"/>
                <a:cs typeface="EB Garamond"/>
                <a:sym typeface="EB Garamond"/>
              </a:rPr>
              <a:t> labels</a:t>
            </a:r>
            <a:endParaRPr sz="900">
              <a:latin typeface="EB Garamond"/>
              <a:ea typeface="EB Garamond"/>
              <a:cs typeface="EB Garamond"/>
              <a:sym typeface="EB Garamond"/>
            </a:endParaRPr>
          </a:p>
        </p:txBody>
      </p:sp>
      <p:sp>
        <p:nvSpPr>
          <p:cNvPr id="748" name="Google Shape;748;p68"/>
          <p:cNvSpPr txBox="1"/>
          <p:nvPr/>
        </p:nvSpPr>
        <p:spPr>
          <a:xfrm>
            <a:off x="1314906" y="2993944"/>
            <a:ext cx="23310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Assume </a:t>
            </a:r>
            <a:r>
              <a:rPr lang="en" sz="900">
                <a:solidFill>
                  <a:schemeClr val="dk1"/>
                </a:solidFill>
                <a:highlight>
                  <a:srgbClr val="FFFF00"/>
                </a:highlight>
                <a:latin typeface="EB Garamond"/>
                <a:ea typeface="EB Garamond"/>
                <a:cs typeface="EB Garamond"/>
                <a:sym typeface="EB Garamond"/>
              </a:rPr>
              <a:t>future is the same </a:t>
            </a:r>
            <a:r>
              <a:rPr lang="en" sz="900">
                <a:solidFill>
                  <a:schemeClr val="dk1"/>
                </a:solidFill>
                <a:latin typeface="EB Garamond"/>
                <a:ea typeface="EB Garamond"/>
                <a:cs typeface="EB Garamond"/>
                <a:sym typeface="EB Garamond"/>
              </a:rPr>
              <a:t>as the past; </a:t>
            </a:r>
            <a:endParaRPr sz="900">
              <a:latin typeface="EB Garamond"/>
              <a:ea typeface="EB Garamond"/>
              <a:cs typeface="EB Garamond"/>
              <a:sym typeface="EB Garamond"/>
            </a:endParaRPr>
          </a:p>
          <a:p>
            <a:pPr indent="0" lvl="0" marL="0" rtl="0" algn="ctr">
              <a:spcBef>
                <a:spcPts val="0"/>
              </a:spcBef>
              <a:spcAft>
                <a:spcPts val="0"/>
              </a:spcAft>
              <a:buNone/>
            </a:pPr>
            <a:r>
              <a:rPr lang="en" sz="900">
                <a:highlight>
                  <a:srgbClr val="FFFF00"/>
                </a:highlight>
                <a:latin typeface="EB Garamond"/>
                <a:ea typeface="EB Garamond"/>
                <a:cs typeface="EB Garamond"/>
                <a:sym typeface="EB Garamond"/>
              </a:rPr>
              <a:t>Carefully selected</a:t>
            </a:r>
            <a:r>
              <a:rPr lang="en" sz="900">
                <a:latin typeface="EB Garamond"/>
                <a:ea typeface="EB Garamond"/>
                <a:cs typeface="EB Garamond"/>
                <a:sym typeface="EB Garamond"/>
              </a:rPr>
              <a:t> tasks, datasets, or applications; Generalization is prioritized over context specific solutions</a:t>
            </a:r>
            <a:endParaRPr sz="900">
              <a:latin typeface="EB Garamond"/>
              <a:ea typeface="EB Garamond"/>
              <a:cs typeface="EB Garamond"/>
              <a:sym typeface="EB Garamond"/>
            </a:endParaRPr>
          </a:p>
        </p:txBody>
      </p:sp>
      <p:sp>
        <p:nvSpPr>
          <p:cNvPr id="749" name="Google Shape;749;p68"/>
          <p:cNvSpPr txBox="1"/>
          <p:nvPr/>
        </p:nvSpPr>
        <p:spPr>
          <a:xfrm>
            <a:off x="1103556" y="3882401"/>
            <a:ext cx="2753700" cy="38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00">
                <a:solidFill>
                  <a:schemeClr val="dk1"/>
                </a:solidFill>
                <a:latin typeface="EB Garamond"/>
                <a:ea typeface="EB Garamond"/>
                <a:cs typeface="EB Garamond"/>
                <a:sym typeface="EB Garamond"/>
              </a:rPr>
              <a:t>Efficacy for </a:t>
            </a:r>
            <a:r>
              <a:rPr lang="en" sz="900">
                <a:solidFill>
                  <a:schemeClr val="dk1"/>
                </a:solidFill>
                <a:highlight>
                  <a:srgbClr val="FFFF00"/>
                </a:highlight>
                <a:latin typeface="EB Garamond"/>
                <a:ea typeface="EB Garamond"/>
                <a:cs typeface="EB Garamond"/>
                <a:sym typeface="EB Garamond"/>
              </a:rPr>
              <a:t>scalability</a:t>
            </a:r>
            <a:r>
              <a:rPr lang="en" sz="900">
                <a:solidFill>
                  <a:schemeClr val="dk1"/>
                </a:solidFill>
                <a:latin typeface="EB Garamond"/>
                <a:ea typeface="EB Garamond"/>
                <a:cs typeface="EB Garamond"/>
                <a:sym typeface="EB Garamond"/>
              </a:rPr>
              <a:t>, not for accessibility or sustainability</a:t>
            </a:r>
            <a:endParaRPr sz="900">
              <a:latin typeface="EB Garamond"/>
              <a:ea typeface="EB Garamond"/>
              <a:cs typeface="EB Garamond"/>
              <a:sym typeface="EB Garamond"/>
            </a:endParaRPr>
          </a:p>
        </p:txBody>
      </p:sp>
      <p:sp>
        <p:nvSpPr>
          <p:cNvPr id="750" name="Google Shape;750;p68"/>
          <p:cNvSpPr txBox="1"/>
          <p:nvPr/>
        </p:nvSpPr>
        <p:spPr>
          <a:xfrm>
            <a:off x="650900" y="515925"/>
            <a:ext cx="45624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000">
                <a:solidFill>
                  <a:schemeClr val="dk1"/>
                </a:solidFill>
                <a:latin typeface="EB Garamond"/>
                <a:ea typeface="EB Garamond"/>
                <a:cs typeface="EB Garamond"/>
                <a:sym typeface="EB Garamond"/>
              </a:rPr>
              <a:t>The streetlight/framing in CS</a:t>
            </a:r>
            <a:endParaRPr b="1" sz="2000">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sz="2000">
              <a:latin typeface="EB Garamond"/>
              <a:ea typeface="EB Garamond"/>
              <a:cs typeface="EB Garamond"/>
              <a:sym typeface="EB Garamond"/>
            </a:endParaRPr>
          </a:p>
        </p:txBody>
      </p:sp>
      <p:sp>
        <p:nvSpPr>
          <p:cNvPr id="751" name="Google Shape;751;p68"/>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Understanding the systemic issue</a:t>
            </a:r>
            <a:endParaRPr/>
          </a:p>
        </p:txBody>
      </p:sp>
      <p:sp>
        <p:nvSpPr>
          <p:cNvPr id="752" name="Google Shape;752;p68"/>
          <p:cNvSpPr txBox="1"/>
          <p:nvPr/>
        </p:nvSpPr>
        <p:spPr>
          <a:xfrm>
            <a:off x="3688336" y="2399533"/>
            <a:ext cx="36027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a:t>
            </a:r>
            <a:r>
              <a:rPr lang="en">
                <a:highlight>
                  <a:srgbClr val="FFFF00"/>
                </a:highlight>
                <a:latin typeface="EB Garamond"/>
                <a:ea typeface="EB Garamond"/>
                <a:cs typeface="EB Garamond"/>
                <a:sym typeface="EB Garamond"/>
              </a:rPr>
              <a:t>Safe</a:t>
            </a:r>
            <a:r>
              <a:rPr lang="en">
                <a:latin typeface="EB Garamond"/>
                <a:ea typeface="EB Garamond"/>
                <a:cs typeface="EB Garamond"/>
                <a:sym typeface="EB Garamond"/>
              </a:rPr>
              <a:t>, </a:t>
            </a:r>
            <a:r>
              <a:rPr lang="en">
                <a:highlight>
                  <a:srgbClr val="FFFF00"/>
                </a:highlight>
                <a:latin typeface="EB Garamond"/>
                <a:ea typeface="EB Garamond"/>
                <a:cs typeface="EB Garamond"/>
                <a:sym typeface="EB Garamond"/>
              </a:rPr>
              <a:t>consensual</a:t>
            </a:r>
            <a:r>
              <a:rPr lang="en">
                <a:latin typeface="EB Garamond"/>
                <a:ea typeface="EB Garamond"/>
                <a:cs typeface="EB Garamond"/>
                <a:sym typeface="EB Garamond"/>
              </a:rPr>
              <a:t>, or </a:t>
            </a:r>
            <a:r>
              <a:rPr lang="en">
                <a:highlight>
                  <a:srgbClr val="FFFF00"/>
                </a:highlight>
                <a:latin typeface="EB Garamond"/>
                <a:ea typeface="EB Garamond"/>
                <a:cs typeface="EB Garamond"/>
                <a:sym typeface="EB Garamond"/>
              </a:rPr>
              <a:t>participatory</a:t>
            </a:r>
            <a:r>
              <a:rPr lang="en">
                <a:latin typeface="EB Garamond"/>
                <a:ea typeface="EB Garamond"/>
                <a:cs typeface="EB Garamond"/>
                <a:sym typeface="EB Garamond"/>
              </a:rPr>
              <a:t> ML”</a:t>
            </a:r>
            <a:endParaRPr>
              <a:latin typeface="EB Garamond"/>
              <a:ea typeface="EB Garamond"/>
              <a:cs typeface="EB Garamond"/>
              <a:sym typeface="EB Garamond"/>
            </a:endParaRPr>
          </a:p>
        </p:txBody>
      </p:sp>
      <p:sp>
        <p:nvSpPr>
          <p:cNvPr id="753" name="Google Shape;753;p68"/>
          <p:cNvSpPr txBox="1"/>
          <p:nvPr/>
        </p:nvSpPr>
        <p:spPr>
          <a:xfrm>
            <a:off x="3271913" y="1774427"/>
            <a:ext cx="4604400" cy="25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Alternative ways ‘to characterize the “</a:t>
            </a:r>
            <a:r>
              <a:rPr lang="en">
                <a:highlight>
                  <a:srgbClr val="FFFF00"/>
                </a:highlight>
                <a:latin typeface="EB Garamond"/>
                <a:ea typeface="EB Garamond"/>
                <a:cs typeface="EB Garamond"/>
                <a:sym typeface="EB Garamond"/>
              </a:rPr>
              <a:t>real world</a:t>
            </a:r>
            <a:r>
              <a:rPr lang="en">
                <a:latin typeface="EB Garamond"/>
                <a:ea typeface="EB Garamond"/>
                <a:cs typeface="EB Garamond"/>
                <a:sym typeface="EB Garamond"/>
              </a:rPr>
              <a:t>”’</a:t>
            </a:r>
            <a:endParaRPr>
              <a:latin typeface="EB Garamond"/>
              <a:ea typeface="EB Garamond"/>
              <a:cs typeface="EB Garamond"/>
              <a:sym typeface="EB Garamond"/>
            </a:endParaRPr>
          </a:p>
        </p:txBody>
      </p:sp>
      <p:sp>
        <p:nvSpPr>
          <p:cNvPr id="754" name="Google Shape;754;p68"/>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755" name="Google Shape;755;p68"/>
          <p:cNvSpPr txBox="1"/>
          <p:nvPr/>
        </p:nvSpPr>
        <p:spPr>
          <a:xfrm>
            <a:off x="3065995" y="1433941"/>
            <a:ext cx="5750400" cy="3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Tech that prioritize “the </a:t>
            </a:r>
            <a:r>
              <a:rPr lang="en">
                <a:highlight>
                  <a:srgbClr val="FFFF00"/>
                </a:highlight>
                <a:latin typeface="EB Garamond"/>
                <a:ea typeface="EB Garamond"/>
                <a:cs typeface="EB Garamond"/>
                <a:sym typeface="EB Garamond"/>
              </a:rPr>
              <a:t>welfare</a:t>
            </a:r>
            <a:r>
              <a:rPr lang="en">
                <a:latin typeface="EB Garamond"/>
                <a:ea typeface="EB Garamond"/>
                <a:cs typeface="EB Garamond"/>
                <a:sym typeface="EB Garamond"/>
              </a:rPr>
              <a:t>, </a:t>
            </a:r>
            <a:r>
              <a:rPr lang="en">
                <a:highlight>
                  <a:srgbClr val="FFFF00"/>
                </a:highlight>
                <a:latin typeface="EB Garamond"/>
                <a:ea typeface="EB Garamond"/>
                <a:cs typeface="EB Garamond"/>
                <a:sym typeface="EB Garamond"/>
              </a:rPr>
              <a:t>consent</a:t>
            </a:r>
            <a:r>
              <a:rPr lang="en">
                <a:latin typeface="EB Garamond"/>
                <a:ea typeface="EB Garamond"/>
                <a:cs typeface="EB Garamond"/>
                <a:sym typeface="EB Garamond"/>
              </a:rPr>
              <a:t>, or </a:t>
            </a:r>
            <a:r>
              <a:rPr lang="en">
                <a:highlight>
                  <a:srgbClr val="FFFF00"/>
                </a:highlight>
                <a:latin typeface="EB Garamond"/>
                <a:ea typeface="EB Garamond"/>
                <a:cs typeface="EB Garamond"/>
                <a:sym typeface="EB Garamond"/>
              </a:rPr>
              <a:t>awareness</a:t>
            </a:r>
            <a:r>
              <a:rPr lang="en">
                <a:latin typeface="EB Garamond"/>
                <a:ea typeface="EB Garamond"/>
                <a:cs typeface="EB Garamond"/>
                <a:sym typeface="EB Garamond"/>
              </a:rPr>
              <a:t> of the datafied subjects”</a:t>
            </a:r>
            <a:endParaRPr>
              <a:latin typeface="EB Garamond"/>
              <a:ea typeface="EB Garamond"/>
              <a:cs typeface="EB Garamond"/>
              <a:sym typeface="EB Garamond"/>
            </a:endParaRPr>
          </a:p>
        </p:txBody>
      </p:sp>
      <p:sp>
        <p:nvSpPr>
          <p:cNvPr id="756" name="Google Shape;756;p68"/>
          <p:cNvSpPr txBox="1"/>
          <p:nvPr/>
        </p:nvSpPr>
        <p:spPr>
          <a:xfrm>
            <a:off x="2859895" y="1082720"/>
            <a:ext cx="63840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“Non-binaries, plural truths, contextual truths, and many ways of being” in the </a:t>
            </a:r>
            <a:r>
              <a:rPr lang="en">
                <a:highlight>
                  <a:srgbClr val="FFFF00"/>
                </a:highlight>
                <a:latin typeface="EB Garamond"/>
                <a:ea typeface="EB Garamond"/>
                <a:cs typeface="EB Garamond"/>
                <a:sym typeface="EB Garamond"/>
              </a:rPr>
              <a:t>real world</a:t>
            </a:r>
            <a:endParaRPr>
              <a:highlight>
                <a:srgbClr val="FFFF00"/>
              </a:highlight>
              <a:latin typeface="EB Garamond"/>
              <a:ea typeface="EB Garamond"/>
              <a:cs typeface="EB Garamond"/>
              <a:sym typeface="EB Garamond"/>
            </a:endParaRPr>
          </a:p>
        </p:txBody>
      </p:sp>
      <p:sp>
        <p:nvSpPr>
          <p:cNvPr id="757" name="Google Shape;757;p68"/>
          <p:cNvSpPr txBox="1"/>
          <p:nvPr/>
        </p:nvSpPr>
        <p:spPr>
          <a:xfrm>
            <a:off x="3471680" y="2086969"/>
            <a:ext cx="5020200" cy="2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“Prioritize </a:t>
            </a:r>
            <a:r>
              <a:rPr lang="en">
                <a:highlight>
                  <a:srgbClr val="FFFF00"/>
                </a:highlight>
                <a:latin typeface="EB Garamond"/>
                <a:ea typeface="EB Garamond"/>
                <a:cs typeface="EB Garamond"/>
                <a:sym typeface="EB Garamond"/>
              </a:rPr>
              <a:t>those underrepresentated</a:t>
            </a:r>
            <a:r>
              <a:rPr lang="en">
                <a:latin typeface="EB Garamond"/>
                <a:ea typeface="EB Garamond"/>
                <a:cs typeface="EB Garamond"/>
                <a:sym typeface="EB Garamond"/>
              </a:rPr>
              <a:t> in the data or the world”</a:t>
            </a:r>
            <a:endParaRPr>
              <a:latin typeface="EB Garamond"/>
              <a:ea typeface="EB Garamond"/>
              <a:cs typeface="EB Garamond"/>
              <a:sym typeface="EB Garamond"/>
            </a:endParaRPr>
          </a:p>
        </p:txBody>
      </p:sp>
      <p:sp>
        <p:nvSpPr>
          <p:cNvPr id="758" name="Google Shape;758;p68"/>
          <p:cNvSpPr txBox="1"/>
          <p:nvPr/>
        </p:nvSpPr>
        <p:spPr>
          <a:xfrm>
            <a:off x="3770345" y="2881000"/>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Bottom-up approaches that “</a:t>
            </a:r>
            <a:r>
              <a:rPr lang="en">
                <a:highlight>
                  <a:srgbClr val="FFFF00"/>
                </a:highlight>
                <a:latin typeface="EB Garamond"/>
                <a:ea typeface="EB Garamond"/>
                <a:cs typeface="EB Garamond"/>
                <a:sym typeface="EB Garamond"/>
              </a:rPr>
              <a:t>treat each setting as meaningfully unique</a:t>
            </a:r>
            <a:r>
              <a:rPr lang="en">
                <a:latin typeface="EB Garamond"/>
                <a:ea typeface="EB Garamond"/>
                <a:cs typeface="EB Garamond"/>
                <a:sym typeface="EB Garamond"/>
              </a:rPr>
              <a:t>”</a:t>
            </a:r>
            <a:endParaRPr>
              <a:latin typeface="EB Garamond"/>
              <a:ea typeface="EB Garamond"/>
              <a:cs typeface="EB Garamond"/>
              <a:sym typeface="EB Garamond"/>
            </a:endParaRPr>
          </a:p>
        </p:txBody>
      </p:sp>
      <p:sp>
        <p:nvSpPr>
          <p:cNvPr id="759" name="Google Shape;759;p68"/>
          <p:cNvSpPr txBox="1"/>
          <p:nvPr/>
        </p:nvSpPr>
        <p:spPr>
          <a:xfrm>
            <a:off x="3770345" y="3162925"/>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Tech that “help to </a:t>
            </a:r>
            <a:r>
              <a:rPr lang="en">
                <a:highlight>
                  <a:srgbClr val="FFFF00"/>
                </a:highlight>
                <a:latin typeface="EB Garamond"/>
                <a:ea typeface="EB Garamond"/>
                <a:cs typeface="EB Garamond"/>
                <a:sym typeface="EB Garamond"/>
              </a:rPr>
              <a:t>directly address societal needs</a:t>
            </a:r>
            <a:r>
              <a:rPr lang="en">
                <a:latin typeface="EB Garamond"/>
                <a:ea typeface="EB Garamond"/>
                <a:cs typeface="EB Garamond"/>
                <a:sym typeface="EB Garamond"/>
              </a:rPr>
              <a:t>”</a:t>
            </a:r>
            <a:endParaRPr>
              <a:latin typeface="EB Garamond"/>
              <a:ea typeface="EB Garamond"/>
              <a:cs typeface="EB Garamond"/>
              <a:sym typeface="EB Garamond"/>
            </a:endParaRPr>
          </a:p>
        </p:txBody>
      </p:sp>
      <p:sp>
        <p:nvSpPr>
          <p:cNvPr id="760" name="Google Shape;760;p68"/>
          <p:cNvSpPr txBox="1"/>
          <p:nvPr/>
        </p:nvSpPr>
        <p:spPr>
          <a:xfrm>
            <a:off x="3998945" y="3566800"/>
            <a:ext cx="5245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Efficiency that “can facilitate work by </a:t>
            </a:r>
            <a:r>
              <a:rPr lang="en">
                <a:highlight>
                  <a:srgbClr val="FFFF00"/>
                </a:highlight>
                <a:latin typeface="EB Garamond"/>
                <a:ea typeface="EB Garamond"/>
                <a:cs typeface="EB Garamond"/>
                <a:sym typeface="EB Garamond"/>
              </a:rPr>
              <a:t>low-resource communities</a:t>
            </a:r>
            <a:r>
              <a:rPr lang="en">
                <a:latin typeface="EB Garamond"/>
                <a:ea typeface="EB Garamond"/>
                <a:cs typeface="EB Garamond"/>
                <a:sym typeface="EB Garamond"/>
              </a:rPr>
              <a:t>”</a:t>
            </a:r>
            <a:endParaRPr>
              <a:latin typeface="EB Garamond"/>
              <a:ea typeface="EB Garamond"/>
              <a:cs typeface="EB Garamond"/>
              <a:sym typeface="EB Garamond"/>
            </a:endParaRPr>
          </a:p>
        </p:txBody>
      </p:sp>
      <p:sp>
        <p:nvSpPr>
          <p:cNvPr id="761" name="Google Shape;761;p68"/>
          <p:cNvSpPr txBox="1"/>
          <p:nvPr/>
        </p:nvSpPr>
        <p:spPr>
          <a:xfrm>
            <a:off x="3998945" y="3848725"/>
            <a:ext cx="4669500" cy="38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a:ea typeface="EB Garamond"/>
                <a:cs typeface="EB Garamond"/>
                <a:sym typeface="EB Garamond"/>
              </a:rPr>
              <a:t>Efficiency that “can </a:t>
            </a:r>
            <a:r>
              <a:rPr lang="en">
                <a:highlight>
                  <a:srgbClr val="FFFF00"/>
                </a:highlight>
                <a:latin typeface="EB Garamond"/>
                <a:ea typeface="EB Garamond"/>
                <a:cs typeface="EB Garamond"/>
                <a:sym typeface="EB Garamond"/>
              </a:rPr>
              <a:t>lessen resource extraction</a:t>
            </a:r>
            <a:r>
              <a:rPr lang="en">
                <a:latin typeface="EB Garamond"/>
                <a:ea typeface="EB Garamond"/>
                <a:cs typeface="EB Garamond"/>
                <a:sym typeface="EB Garamond"/>
              </a:rPr>
              <a:t> – e.g. less hardware or data harvesting or </a:t>
            </a:r>
            <a:r>
              <a:rPr lang="en">
                <a:highlight>
                  <a:srgbClr val="FFFF00"/>
                </a:highlight>
                <a:latin typeface="EB Garamond"/>
                <a:ea typeface="EB Garamond"/>
                <a:cs typeface="EB Garamond"/>
                <a:sym typeface="EB Garamond"/>
              </a:rPr>
              <a:t>lower carbon emissions</a:t>
            </a:r>
            <a:r>
              <a:rPr lang="en">
                <a:latin typeface="EB Garamond"/>
                <a:ea typeface="EB Garamond"/>
                <a:cs typeface="EB Garamond"/>
                <a:sym typeface="EB Garamond"/>
              </a:rPr>
              <a:t>”</a:t>
            </a:r>
            <a:endParaRPr>
              <a:latin typeface="EB Garamond"/>
              <a:ea typeface="EB Garamond"/>
              <a:cs typeface="EB Garamond"/>
              <a:sym typeface="EB Garamond"/>
            </a:endParaRPr>
          </a:p>
        </p:txBody>
      </p:sp>
      <p:sp>
        <p:nvSpPr>
          <p:cNvPr id="762" name="Google Shape;762;p68"/>
          <p:cNvSpPr txBox="1"/>
          <p:nvPr/>
        </p:nvSpPr>
        <p:spPr>
          <a:xfrm>
            <a:off x="1867975" y="1814425"/>
            <a:ext cx="1518600" cy="7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980000"/>
                </a:solidFill>
                <a:latin typeface="EB Garamond"/>
                <a:ea typeface="EB Garamond"/>
                <a:cs typeface="EB Garamond"/>
                <a:sym typeface="EB Garamond"/>
              </a:rPr>
              <a:t>Abstraction</a:t>
            </a:r>
            <a:endParaRPr b="1" sz="1600">
              <a:solidFill>
                <a:srgbClr val="980000"/>
              </a:solidFill>
              <a:latin typeface="EB Garamond"/>
              <a:ea typeface="EB Garamond"/>
              <a:cs typeface="EB Garamond"/>
              <a:sym typeface="EB Garamond"/>
            </a:endParaRPr>
          </a:p>
        </p:txBody>
      </p:sp>
      <p:sp>
        <p:nvSpPr>
          <p:cNvPr id="763" name="Google Shape;763;p68"/>
          <p:cNvSpPr txBox="1"/>
          <p:nvPr/>
        </p:nvSpPr>
        <p:spPr>
          <a:xfrm>
            <a:off x="5292600" y="658775"/>
            <a:ext cx="1998300" cy="7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980000"/>
                </a:solidFill>
                <a:latin typeface="EB Garamond"/>
                <a:ea typeface="EB Garamond"/>
                <a:cs typeface="EB Garamond"/>
                <a:sym typeface="EB Garamond"/>
              </a:rPr>
              <a:t>Real world</a:t>
            </a:r>
            <a:endParaRPr b="1" sz="1600">
              <a:solidFill>
                <a:srgbClr val="980000"/>
              </a:solidFill>
              <a:latin typeface="EB Garamond"/>
              <a:ea typeface="EB Garamond"/>
              <a:cs typeface="EB Garamond"/>
              <a:sym typeface="EB Garamon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767" name="Shape 767"/>
        <p:cNvGrpSpPr/>
        <p:nvPr/>
      </p:nvGrpSpPr>
      <p:grpSpPr>
        <a:xfrm>
          <a:off x="0" y="0"/>
          <a:ext cx="0" cy="0"/>
          <a:chOff x="0" y="0"/>
          <a:chExt cx="0" cy="0"/>
        </a:xfrm>
      </p:grpSpPr>
      <p:sp>
        <p:nvSpPr>
          <p:cNvPr id="768" name="Google Shape;768;p69"/>
          <p:cNvSpPr/>
          <p:nvPr/>
        </p:nvSpPr>
        <p:spPr>
          <a:xfrm>
            <a:off x="9740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pic>
        <p:nvPicPr>
          <p:cNvPr id="769" name="Google Shape;769;p69"/>
          <p:cNvPicPr preferRelativeResize="0"/>
          <p:nvPr/>
        </p:nvPicPr>
        <p:blipFill>
          <a:blip r:embed="rId3">
            <a:alphaModFix/>
          </a:blip>
          <a:stretch>
            <a:fillRect/>
          </a:stretch>
        </p:blipFill>
        <p:spPr>
          <a:xfrm>
            <a:off x="-365021" y="877916"/>
            <a:ext cx="3897924" cy="3569301"/>
          </a:xfrm>
          <a:prstGeom prst="rect">
            <a:avLst/>
          </a:prstGeom>
          <a:noFill/>
          <a:ln>
            <a:noFill/>
          </a:ln>
        </p:spPr>
      </p:pic>
      <p:sp>
        <p:nvSpPr>
          <p:cNvPr id="770" name="Google Shape;770;p6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71" name="Google Shape;771;p69"/>
          <p:cNvSpPr txBox="1"/>
          <p:nvPr/>
        </p:nvSpPr>
        <p:spPr>
          <a:xfrm>
            <a:off x="650900" y="515925"/>
            <a:ext cx="45624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EB Garamond"/>
                <a:ea typeface="EB Garamond"/>
                <a:cs typeface="EB Garamond"/>
                <a:sym typeface="EB Garamond"/>
              </a:rPr>
              <a:t>The streetlight/framing in CS</a:t>
            </a:r>
            <a:endParaRPr b="1" sz="2000">
              <a:latin typeface="EB Garamond"/>
              <a:ea typeface="EB Garamond"/>
              <a:cs typeface="EB Garamond"/>
              <a:sym typeface="EB Garamond"/>
            </a:endParaRPr>
          </a:p>
        </p:txBody>
      </p:sp>
      <p:sp>
        <p:nvSpPr>
          <p:cNvPr id="772" name="Google Shape;772;p69"/>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Understanding the systemic issue</a:t>
            </a:r>
            <a:endParaRPr/>
          </a:p>
        </p:txBody>
      </p:sp>
      <p:sp>
        <p:nvSpPr>
          <p:cNvPr id="773" name="Google Shape;773;p69"/>
          <p:cNvSpPr txBox="1"/>
          <p:nvPr/>
        </p:nvSpPr>
        <p:spPr>
          <a:xfrm>
            <a:off x="1867975" y="1814425"/>
            <a:ext cx="1518600" cy="3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980000"/>
                </a:solidFill>
                <a:latin typeface="EB Garamond"/>
                <a:ea typeface="EB Garamond"/>
                <a:cs typeface="EB Garamond"/>
                <a:sym typeface="EB Garamond"/>
              </a:rPr>
              <a:t>Abstraction</a:t>
            </a:r>
            <a:endParaRPr b="1" sz="1600">
              <a:solidFill>
                <a:srgbClr val="980000"/>
              </a:solidFill>
              <a:latin typeface="EB Garamond"/>
              <a:ea typeface="EB Garamond"/>
              <a:cs typeface="EB Garamond"/>
              <a:sym typeface="EB Garamond"/>
            </a:endParaRPr>
          </a:p>
        </p:txBody>
      </p:sp>
      <p:sp>
        <p:nvSpPr>
          <p:cNvPr id="774" name="Google Shape;774;p69"/>
          <p:cNvSpPr txBox="1"/>
          <p:nvPr/>
        </p:nvSpPr>
        <p:spPr>
          <a:xfrm>
            <a:off x="5292600" y="1810512"/>
            <a:ext cx="1998300" cy="7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980000"/>
                </a:solidFill>
                <a:latin typeface="EB Garamond"/>
                <a:ea typeface="EB Garamond"/>
                <a:cs typeface="EB Garamond"/>
                <a:sym typeface="EB Garamond"/>
              </a:rPr>
              <a:t>Real world</a:t>
            </a:r>
            <a:endParaRPr b="1" sz="1600">
              <a:solidFill>
                <a:srgbClr val="980000"/>
              </a:solidFill>
              <a:latin typeface="EB Garamond"/>
              <a:ea typeface="EB Garamond"/>
              <a:cs typeface="EB Garamond"/>
              <a:sym typeface="EB Garamond"/>
            </a:endParaRPr>
          </a:p>
        </p:txBody>
      </p:sp>
      <p:sp>
        <p:nvSpPr>
          <p:cNvPr id="775" name="Google Shape;775;p69"/>
          <p:cNvSpPr txBox="1"/>
          <p:nvPr/>
        </p:nvSpPr>
        <p:spPr>
          <a:xfrm>
            <a:off x="4901730" y="3055775"/>
            <a:ext cx="2645100" cy="7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EB Garamond"/>
                <a:ea typeface="EB Garamond"/>
                <a:cs typeface="EB Garamond"/>
                <a:sym typeface="EB Garamond"/>
              </a:rPr>
              <a:t>All models are wrong</a:t>
            </a:r>
            <a:endParaRPr b="1" sz="1600">
              <a:latin typeface="EB Garamond"/>
              <a:ea typeface="EB Garamond"/>
              <a:cs typeface="EB Garamond"/>
              <a:sym typeface="EB Garamond"/>
            </a:endParaRPr>
          </a:p>
        </p:txBody>
      </p:sp>
      <p:sp>
        <p:nvSpPr>
          <p:cNvPr id="776" name="Google Shape;776;p69"/>
          <p:cNvSpPr txBox="1"/>
          <p:nvPr/>
        </p:nvSpPr>
        <p:spPr>
          <a:xfrm>
            <a:off x="1549200" y="3055775"/>
            <a:ext cx="2645100" cy="7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EB Garamond"/>
                <a:ea typeface="EB Garamond"/>
                <a:cs typeface="EB Garamond"/>
                <a:sym typeface="EB Garamond"/>
              </a:rPr>
              <a:t>But some are useful </a:t>
            </a:r>
            <a:r>
              <a:rPr b="1" baseline="30000" lang="en" sz="1600">
                <a:latin typeface="EB Garamond"/>
                <a:ea typeface="EB Garamond"/>
                <a:cs typeface="EB Garamond"/>
                <a:sym typeface="EB Garamond"/>
              </a:rPr>
              <a:t>[1]</a:t>
            </a:r>
            <a:endParaRPr b="1" baseline="30000" sz="1600">
              <a:latin typeface="EB Garamond"/>
              <a:ea typeface="EB Garamond"/>
              <a:cs typeface="EB Garamond"/>
              <a:sym typeface="EB Garamond"/>
            </a:endParaRPr>
          </a:p>
        </p:txBody>
      </p:sp>
      <p:sp>
        <p:nvSpPr>
          <p:cNvPr id="777" name="Google Shape;777;p69"/>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[1] Box. 1976. Science and statistics</a:t>
            </a:r>
            <a:endParaRPr/>
          </a:p>
          <a:p>
            <a:pPr indent="0" lvl="0" marL="0" rtl="0" algn="l">
              <a:spcBef>
                <a:spcPts val="0"/>
              </a:spcBef>
              <a:spcAft>
                <a:spcPts val="0"/>
              </a:spcAft>
              <a:buNone/>
            </a:pPr>
            <a:r>
              <a:rPr lang="en"/>
              <a:t>[2] Jin, Vincent, and Hamarneh. 2025. </a:t>
            </a:r>
            <a:r>
              <a:rPr lang="en" u="sng">
                <a:solidFill>
                  <a:schemeClr val="hlink"/>
                </a:solidFill>
                <a:hlinkClick r:id="rId4"/>
              </a:rPr>
              <a:t>AI for Just Work: Constructing Diverse Imaginations of AI beyond "Replacing Humans"</a:t>
            </a:r>
            <a:r>
              <a:rPr lang="en"/>
              <a:t>.</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81" name="Shape 781"/>
        <p:cNvGrpSpPr/>
        <p:nvPr/>
      </p:nvGrpSpPr>
      <p:grpSpPr>
        <a:xfrm>
          <a:off x="0" y="0"/>
          <a:ext cx="0" cy="0"/>
          <a:chOff x="0" y="0"/>
          <a:chExt cx="0" cy="0"/>
        </a:xfrm>
      </p:grpSpPr>
      <p:sp>
        <p:nvSpPr>
          <p:cNvPr id="782" name="Google Shape;782;p70"/>
          <p:cNvSpPr/>
          <p:nvPr/>
        </p:nvSpPr>
        <p:spPr>
          <a:xfrm>
            <a:off x="974006" y="1187925"/>
            <a:ext cx="2980500" cy="3048900"/>
          </a:xfrm>
          <a:prstGeom prst="trapezoid">
            <a:avLst>
              <a:gd fmla="val 44589" name="adj"/>
            </a:avLst>
          </a:prstGeom>
          <a:solidFill>
            <a:srgbClr val="FFF2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pic>
        <p:nvPicPr>
          <p:cNvPr id="783" name="Google Shape;783;p70"/>
          <p:cNvPicPr preferRelativeResize="0"/>
          <p:nvPr/>
        </p:nvPicPr>
        <p:blipFill>
          <a:blip r:embed="rId3">
            <a:alphaModFix/>
          </a:blip>
          <a:stretch>
            <a:fillRect/>
          </a:stretch>
        </p:blipFill>
        <p:spPr>
          <a:xfrm>
            <a:off x="-365021" y="877916"/>
            <a:ext cx="3897924" cy="3569301"/>
          </a:xfrm>
          <a:prstGeom prst="rect">
            <a:avLst/>
          </a:prstGeom>
          <a:noFill/>
          <a:ln>
            <a:noFill/>
          </a:ln>
        </p:spPr>
      </p:pic>
      <p:sp>
        <p:nvSpPr>
          <p:cNvPr id="784" name="Google Shape;784;p7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85" name="Google Shape;785;p70"/>
          <p:cNvSpPr txBox="1"/>
          <p:nvPr/>
        </p:nvSpPr>
        <p:spPr>
          <a:xfrm>
            <a:off x="650900" y="515925"/>
            <a:ext cx="45624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latin typeface="EB Garamond"/>
                <a:ea typeface="EB Garamond"/>
                <a:cs typeface="EB Garamond"/>
                <a:sym typeface="EB Garamond"/>
              </a:rPr>
              <a:t>The abstraction trap in CS</a:t>
            </a:r>
            <a:endParaRPr b="1" sz="2000">
              <a:latin typeface="EB Garamond"/>
              <a:ea typeface="EB Garamond"/>
              <a:cs typeface="EB Garamond"/>
              <a:sym typeface="EB Garamond"/>
            </a:endParaRPr>
          </a:p>
        </p:txBody>
      </p:sp>
      <p:sp>
        <p:nvSpPr>
          <p:cNvPr id="786" name="Google Shape;786;p70"/>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Understanding the systemic issue</a:t>
            </a:r>
            <a:endParaRPr/>
          </a:p>
        </p:txBody>
      </p:sp>
      <p:sp>
        <p:nvSpPr>
          <p:cNvPr id="787" name="Google Shape;787;p70"/>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[1] </a:t>
            </a:r>
            <a:r>
              <a:rPr lang="en"/>
              <a:t>Box. 1976. Science and statistics</a:t>
            </a:r>
            <a:endParaRPr/>
          </a:p>
          <a:p>
            <a:pPr indent="0" lvl="0" marL="0" rtl="0" algn="l">
              <a:spcBef>
                <a:spcPts val="0"/>
              </a:spcBef>
              <a:spcAft>
                <a:spcPts val="0"/>
              </a:spcAft>
              <a:buNone/>
            </a:pPr>
            <a:r>
              <a:rPr lang="en"/>
              <a:t>[2] Selbst, et al. 2019. </a:t>
            </a:r>
            <a:r>
              <a:rPr lang="en" u="sng">
                <a:solidFill>
                  <a:srgbClr val="2200CC"/>
                </a:solidFill>
                <a:hlinkClick r:id="rId4">
                  <a:extLst>
                    <a:ext uri="{A12FA001-AC4F-418D-AE19-62706E023703}">
                      <ahyp:hlinkClr val="tx"/>
                    </a:ext>
                  </a:extLst>
                </a:hlinkClick>
              </a:rPr>
              <a:t>Fairness and Abstraction in Sociotechnical Systems</a:t>
            </a:r>
            <a:endParaRPr/>
          </a:p>
        </p:txBody>
      </p:sp>
      <p:sp>
        <p:nvSpPr>
          <p:cNvPr id="788" name="Google Shape;788;p70"/>
          <p:cNvSpPr txBox="1"/>
          <p:nvPr/>
        </p:nvSpPr>
        <p:spPr>
          <a:xfrm>
            <a:off x="1867975" y="1814425"/>
            <a:ext cx="1518600" cy="32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980000"/>
                </a:solidFill>
                <a:latin typeface="EB Garamond"/>
                <a:ea typeface="EB Garamond"/>
                <a:cs typeface="EB Garamond"/>
                <a:sym typeface="EB Garamond"/>
              </a:rPr>
              <a:t>Abstraction</a:t>
            </a:r>
            <a:endParaRPr b="1" sz="1600">
              <a:solidFill>
                <a:srgbClr val="980000"/>
              </a:solidFill>
              <a:latin typeface="EB Garamond"/>
              <a:ea typeface="EB Garamond"/>
              <a:cs typeface="EB Garamond"/>
              <a:sym typeface="EB Garamond"/>
            </a:endParaRPr>
          </a:p>
        </p:txBody>
      </p:sp>
      <p:sp>
        <p:nvSpPr>
          <p:cNvPr id="789" name="Google Shape;789;p70"/>
          <p:cNvSpPr txBox="1"/>
          <p:nvPr/>
        </p:nvSpPr>
        <p:spPr>
          <a:xfrm>
            <a:off x="5292600" y="1810512"/>
            <a:ext cx="1998300" cy="7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E6B8AF"/>
                </a:solidFill>
                <a:latin typeface="EB Garamond"/>
                <a:ea typeface="EB Garamond"/>
                <a:cs typeface="EB Garamond"/>
                <a:sym typeface="EB Garamond"/>
              </a:rPr>
              <a:t>Real world</a:t>
            </a:r>
            <a:endParaRPr b="1" sz="1600">
              <a:solidFill>
                <a:srgbClr val="E6B8AF"/>
              </a:solidFill>
              <a:latin typeface="EB Garamond"/>
              <a:ea typeface="EB Garamond"/>
              <a:cs typeface="EB Garamond"/>
              <a:sym typeface="EB Garamond"/>
            </a:endParaRPr>
          </a:p>
        </p:txBody>
      </p:sp>
      <p:sp>
        <p:nvSpPr>
          <p:cNvPr id="790" name="Google Shape;790;p70"/>
          <p:cNvSpPr txBox="1"/>
          <p:nvPr/>
        </p:nvSpPr>
        <p:spPr>
          <a:xfrm>
            <a:off x="4901730" y="3055775"/>
            <a:ext cx="2645100" cy="7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D9D9D9"/>
                </a:solidFill>
                <a:latin typeface="EB Garamond"/>
                <a:ea typeface="EB Garamond"/>
                <a:cs typeface="EB Garamond"/>
                <a:sym typeface="EB Garamond"/>
              </a:rPr>
              <a:t>All models are wrong</a:t>
            </a:r>
            <a:endParaRPr b="1" sz="1600">
              <a:solidFill>
                <a:srgbClr val="D9D9D9"/>
              </a:solidFill>
              <a:latin typeface="EB Garamond"/>
              <a:ea typeface="EB Garamond"/>
              <a:cs typeface="EB Garamond"/>
              <a:sym typeface="EB Garamond"/>
            </a:endParaRPr>
          </a:p>
        </p:txBody>
      </p:sp>
      <p:sp>
        <p:nvSpPr>
          <p:cNvPr id="791" name="Google Shape;791;p70"/>
          <p:cNvSpPr txBox="1"/>
          <p:nvPr/>
        </p:nvSpPr>
        <p:spPr>
          <a:xfrm>
            <a:off x="1549200" y="3055775"/>
            <a:ext cx="2645100" cy="7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EB Garamond"/>
                <a:ea typeface="EB Garamond"/>
                <a:cs typeface="EB Garamond"/>
                <a:sym typeface="EB Garamond"/>
              </a:rPr>
              <a:t>But some are useful </a:t>
            </a:r>
            <a:r>
              <a:rPr b="1" baseline="30000" lang="en" sz="1600">
                <a:latin typeface="EB Garamond"/>
                <a:ea typeface="EB Garamond"/>
                <a:cs typeface="EB Garamond"/>
                <a:sym typeface="EB Garamond"/>
              </a:rPr>
              <a:t>[1]</a:t>
            </a:r>
            <a:endParaRPr b="1" baseline="30000" sz="1600">
              <a:latin typeface="EB Garamond"/>
              <a:ea typeface="EB Garamond"/>
              <a:cs typeface="EB Garamond"/>
              <a:sym typeface="EB Garamon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7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97" name="Google Shape;797;p71"/>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Understanding the systemic issue: two contrasting worldviews</a:t>
            </a:r>
            <a:endParaRPr/>
          </a:p>
        </p:txBody>
      </p:sp>
      <p:pic>
        <p:nvPicPr>
          <p:cNvPr id="798" name="Google Shape;798;p71" title="Critical research and critical technical practice.jpg"/>
          <p:cNvPicPr preferRelativeResize="0"/>
          <p:nvPr/>
        </p:nvPicPr>
        <p:blipFill rotWithShape="1">
          <a:blip r:embed="rId3">
            <a:alphaModFix/>
          </a:blip>
          <a:srcRect b="12233" l="2127" r="20521" t="19006"/>
          <a:stretch/>
        </p:blipFill>
        <p:spPr>
          <a:xfrm>
            <a:off x="360896" y="2833415"/>
            <a:ext cx="3853500" cy="1926750"/>
          </a:xfrm>
          <a:prstGeom prst="rect">
            <a:avLst/>
          </a:prstGeom>
          <a:noFill/>
          <a:ln cap="flat" cmpd="sng" w="9525">
            <a:solidFill>
              <a:srgbClr val="CCCCCC"/>
            </a:solidFill>
            <a:prstDash val="solid"/>
            <a:round/>
            <a:headEnd len="sm" w="sm" type="none"/>
            <a:tailEnd len="sm" w="sm" type="none"/>
          </a:ln>
        </p:spPr>
      </p:pic>
      <p:pic>
        <p:nvPicPr>
          <p:cNvPr id="799" name="Google Shape;799;p71" title="Critical research and critical technical practice.jpg"/>
          <p:cNvPicPr preferRelativeResize="0"/>
          <p:nvPr/>
        </p:nvPicPr>
        <p:blipFill rotWithShape="1">
          <a:blip r:embed="rId4">
            <a:alphaModFix/>
          </a:blip>
          <a:srcRect b="13152" l="3407" r="21721" t="20425"/>
          <a:stretch/>
        </p:blipFill>
        <p:spPr>
          <a:xfrm>
            <a:off x="360900" y="651440"/>
            <a:ext cx="3853500" cy="1920310"/>
          </a:xfrm>
          <a:prstGeom prst="rect">
            <a:avLst/>
          </a:prstGeom>
          <a:noFill/>
          <a:ln cap="flat" cmpd="sng" w="9525">
            <a:solidFill>
              <a:srgbClr val="CCCCCC"/>
            </a:solidFill>
            <a:prstDash val="solid"/>
            <a:round/>
            <a:headEnd len="sm" w="sm" type="none"/>
            <a:tailEnd len="sm" w="sm" type="none"/>
          </a:ln>
        </p:spPr>
      </p:pic>
      <p:sp>
        <p:nvSpPr>
          <p:cNvPr id="800" name="Google Shape;800;p71"/>
          <p:cNvSpPr txBox="1"/>
          <p:nvPr>
            <p:ph type="title"/>
          </p:nvPr>
        </p:nvSpPr>
        <p:spPr>
          <a:xfrm>
            <a:off x="4313550" y="651450"/>
            <a:ext cx="4158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820">
                <a:latin typeface="EB Garamond"/>
                <a:ea typeface="EB Garamond"/>
                <a:cs typeface="EB Garamond"/>
                <a:sym typeface="EB Garamond"/>
              </a:rPr>
              <a:t>Do we see, understand, and </a:t>
            </a:r>
            <a:r>
              <a:rPr lang="en" sz="1820">
                <a:latin typeface="EB Garamond"/>
                <a:ea typeface="EB Garamond"/>
                <a:cs typeface="EB Garamond"/>
                <a:sym typeface="EB Garamond"/>
              </a:rPr>
              <a:t>explicitly</a:t>
            </a:r>
            <a:r>
              <a:rPr lang="en" sz="1820">
                <a:latin typeface="EB Garamond"/>
                <a:ea typeface="EB Garamond"/>
                <a:cs typeface="EB Garamond"/>
                <a:sym typeface="EB Garamond"/>
              </a:rPr>
              <a:t> acknowledge in our works that </a:t>
            </a:r>
            <a:endParaRPr sz="1820">
              <a:latin typeface="EB Garamond"/>
              <a:ea typeface="EB Garamond"/>
              <a:cs typeface="EB Garamond"/>
              <a:sym typeface="EB Garamond"/>
            </a:endParaRPr>
          </a:p>
          <a:p>
            <a:pPr indent="0" lvl="0" marL="0" rtl="0" algn="l">
              <a:spcBef>
                <a:spcPts val="0"/>
              </a:spcBef>
              <a:spcAft>
                <a:spcPts val="0"/>
              </a:spcAft>
              <a:buSzPts val="990"/>
              <a:buNone/>
            </a:pPr>
            <a:r>
              <a:rPr lang="en" sz="1820">
                <a:latin typeface="EB Garamond"/>
                <a:ea typeface="EB Garamond"/>
                <a:cs typeface="EB Garamond"/>
                <a:sym typeface="EB Garamond"/>
              </a:rPr>
              <a:t>there are limitations and limits that our CS/technology/abstraction streetlight cannot shed?</a:t>
            </a:r>
            <a:endParaRPr sz="1820">
              <a:latin typeface="EB Garamond"/>
              <a:ea typeface="EB Garamond"/>
              <a:cs typeface="EB Garamond"/>
              <a:sym typeface="EB Garamond"/>
            </a:endParaRPr>
          </a:p>
          <a:p>
            <a:pPr indent="0" lvl="0" marL="0" rtl="0" algn="l">
              <a:spcBef>
                <a:spcPts val="0"/>
              </a:spcBef>
              <a:spcAft>
                <a:spcPts val="0"/>
              </a:spcAft>
              <a:buSzPts val="990"/>
              <a:buNone/>
            </a:pPr>
            <a:r>
              <a:t/>
            </a:r>
            <a:endParaRPr sz="1820">
              <a:latin typeface="EB Garamond"/>
              <a:ea typeface="EB Garamond"/>
              <a:cs typeface="EB Garamond"/>
              <a:sym typeface="EB Garamond"/>
            </a:endParaRPr>
          </a:p>
          <a:p>
            <a:pPr indent="0" lvl="0" marL="0" rtl="0" algn="l">
              <a:spcBef>
                <a:spcPts val="0"/>
              </a:spcBef>
              <a:spcAft>
                <a:spcPts val="0"/>
              </a:spcAft>
              <a:buSzPts val="990"/>
              <a:buNone/>
            </a:pPr>
            <a:r>
              <a:t/>
            </a:r>
            <a:endParaRPr sz="1820">
              <a:latin typeface="EB Garamond"/>
              <a:ea typeface="EB Garamond"/>
              <a:cs typeface="EB Garamond"/>
              <a:sym typeface="EB Garamon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7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06" name="Google Shape;806;p72"/>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72"/>
          <p:cNvSpPr/>
          <p:nvPr/>
        </p:nvSpPr>
        <p:spPr>
          <a:xfrm>
            <a:off x="1948200" y="4052900"/>
            <a:ext cx="1897500" cy="435300"/>
          </a:xfrm>
          <a:prstGeom prst="roundRect">
            <a:avLst>
              <a:gd fmla="val 16667" name="adj"/>
            </a:avLst>
          </a:prstGeom>
          <a:solidFill>
            <a:srgbClr val="E6B8AF"/>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a:ea typeface="EB Garamond"/>
                <a:cs typeface="EB Garamond"/>
                <a:sym typeface="EB Garamond"/>
              </a:rPr>
              <a:t>Short term risks</a:t>
            </a:r>
            <a:endParaRPr>
              <a:latin typeface="EB Garamond"/>
              <a:ea typeface="EB Garamond"/>
              <a:cs typeface="EB Garamond"/>
              <a:sym typeface="EB Garamond"/>
            </a:endParaRPr>
          </a:p>
        </p:txBody>
      </p:sp>
      <p:sp>
        <p:nvSpPr>
          <p:cNvPr id="808" name="Google Shape;808;p72"/>
          <p:cNvSpPr/>
          <p:nvPr/>
        </p:nvSpPr>
        <p:spPr>
          <a:xfrm>
            <a:off x="5781675" y="4052900"/>
            <a:ext cx="1897500" cy="435300"/>
          </a:xfrm>
          <a:prstGeom prst="roundRect">
            <a:avLst>
              <a:gd fmla="val 16667" name="adj"/>
            </a:avLst>
          </a:prstGeom>
          <a:solidFill>
            <a:srgbClr val="D9EAD3"/>
          </a:solid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a:ea typeface="EB Garamond"/>
                <a:cs typeface="EB Garamond"/>
                <a:sym typeface="EB Garamond"/>
              </a:rPr>
              <a:t>Long term benefits</a:t>
            </a:r>
            <a:endParaRPr>
              <a:latin typeface="EB Garamond"/>
              <a:ea typeface="EB Garamond"/>
              <a:cs typeface="EB Garamond"/>
              <a:sym typeface="EB Garamond"/>
            </a:endParaRPr>
          </a:p>
        </p:txBody>
      </p:sp>
      <p:graphicFrame>
        <p:nvGraphicFramePr>
          <p:cNvPr id="809" name="Google Shape;809;p72"/>
          <p:cNvGraphicFramePr/>
          <p:nvPr/>
        </p:nvGraphicFramePr>
        <p:xfrm>
          <a:off x="430163" y="510850"/>
          <a:ext cx="3000000" cy="3000000"/>
        </p:xfrm>
        <a:graphic>
          <a:graphicData uri="http://schemas.openxmlformats.org/drawingml/2006/table">
            <a:tbl>
              <a:tblPr>
                <a:noFill/>
                <a:tableStyleId>{45F0FDEC-4109-495D-A0A9-503705336D16}</a:tableStyleId>
              </a:tblPr>
              <a:tblGrid>
                <a:gridCol w="1057550"/>
                <a:gridCol w="3613050"/>
                <a:gridCol w="3613050"/>
              </a:tblGrid>
              <a:tr h="381000">
                <a:tc>
                  <a:txBody>
                    <a:bodyPr/>
                    <a:lstStyle/>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latin typeface="EB Garamond"/>
                          <a:ea typeface="EB Garamond"/>
                          <a:cs typeface="EB Garamond"/>
                          <a:sym typeface="EB Garamond"/>
                        </a:rPr>
                        <a:t>Risks of asking critical questions</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dk1"/>
                          </a:solidFill>
                          <a:latin typeface="EB Garamond"/>
                          <a:ea typeface="EB Garamond"/>
                          <a:cs typeface="EB Garamond"/>
                          <a:sym typeface="EB Garamond"/>
                        </a:rPr>
                        <a:t>Benefits of asking critical questions</a:t>
                      </a:r>
                      <a:endParaRPr b="1">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Questioning and challenging the basis that underpins the status quo can be viewed as negative, disruptive, and not comfortable</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It may be negative for the public reputation of a research 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Mitigating the research agendas being distorted and manipulated</a:t>
                      </a:r>
                      <a:endParaRPr>
                        <a:solidFill>
                          <a:schemeClr val="dk1"/>
                        </a:solidFill>
                        <a:latin typeface="EB Garamond"/>
                        <a:ea typeface="EB Garamond"/>
                        <a:cs typeface="EB Garamond"/>
                        <a:sym typeface="EB Garamond"/>
                      </a:endParaRPr>
                    </a:p>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Keeping intellectual skepticism and questioning the status quo are the essence of science and research</a:t>
                      </a:r>
                      <a:endParaRPr>
                        <a:solidFill>
                          <a:schemeClr val="dk1"/>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Individual</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Research findings may be marginalized </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Publications and career development may face more resistance</a:t>
                      </a:r>
                      <a:endParaRPr>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Being authentic to one’s curiosity, deep doubts, and skepticism</a:t>
                      </a:r>
                      <a:endParaRPr>
                        <a:solidFill>
                          <a:schemeClr val="dk1"/>
                        </a:solidFill>
                        <a:latin typeface="EB Garamond"/>
                        <a:ea typeface="EB Garamond"/>
                        <a:cs typeface="EB Garamond"/>
                        <a:sym typeface="EB Garamond"/>
                      </a:endParaRPr>
                    </a:p>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Gain a sense of meaning</a:t>
                      </a:r>
                      <a:endParaRPr>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solidFill>
                          <a:schemeClr val="dk1"/>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7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15" name="Google Shape;815;p73"/>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73"/>
          <p:cNvSpPr/>
          <p:nvPr/>
        </p:nvSpPr>
        <p:spPr>
          <a:xfrm>
            <a:off x="1948200" y="4052900"/>
            <a:ext cx="1897500" cy="435300"/>
          </a:xfrm>
          <a:prstGeom prst="roundRect">
            <a:avLst>
              <a:gd fmla="val 16667" name="adj"/>
            </a:avLst>
          </a:prstGeom>
          <a:solidFill>
            <a:srgbClr val="E6B8AF"/>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a:ea typeface="EB Garamond"/>
                <a:cs typeface="EB Garamond"/>
                <a:sym typeface="EB Garamond"/>
              </a:rPr>
              <a:t>Short term risks</a:t>
            </a:r>
            <a:endParaRPr>
              <a:latin typeface="EB Garamond"/>
              <a:ea typeface="EB Garamond"/>
              <a:cs typeface="EB Garamond"/>
              <a:sym typeface="EB Garamond"/>
            </a:endParaRPr>
          </a:p>
        </p:txBody>
      </p:sp>
      <p:sp>
        <p:nvSpPr>
          <p:cNvPr id="817" name="Google Shape;817;p73"/>
          <p:cNvSpPr/>
          <p:nvPr/>
        </p:nvSpPr>
        <p:spPr>
          <a:xfrm>
            <a:off x="5781675" y="4052900"/>
            <a:ext cx="1897500" cy="435300"/>
          </a:xfrm>
          <a:prstGeom prst="roundRect">
            <a:avLst>
              <a:gd fmla="val 16667" name="adj"/>
            </a:avLst>
          </a:prstGeom>
          <a:solidFill>
            <a:srgbClr val="D9EAD3"/>
          </a:solid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a:ea typeface="EB Garamond"/>
                <a:cs typeface="EB Garamond"/>
                <a:sym typeface="EB Garamond"/>
              </a:rPr>
              <a:t>Long term benefits</a:t>
            </a:r>
            <a:endParaRPr>
              <a:latin typeface="EB Garamond"/>
              <a:ea typeface="EB Garamond"/>
              <a:cs typeface="EB Garamond"/>
              <a:sym typeface="EB Garamond"/>
            </a:endParaRPr>
          </a:p>
        </p:txBody>
      </p:sp>
      <p:sp>
        <p:nvSpPr>
          <p:cNvPr id="818" name="Google Shape;818;p73"/>
          <p:cNvSpPr/>
          <p:nvPr/>
        </p:nvSpPr>
        <p:spPr>
          <a:xfrm>
            <a:off x="102300" y="3352593"/>
            <a:ext cx="1897500" cy="1007100"/>
          </a:xfrm>
          <a:prstGeom prst="cloudCallout">
            <a:avLst>
              <a:gd fmla="val 23276" name="adj1"/>
              <a:gd fmla="val 71439"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819" name="Google Shape;819;p73"/>
          <p:cNvSpPr txBox="1"/>
          <p:nvPr/>
        </p:nvSpPr>
        <p:spPr>
          <a:xfrm>
            <a:off x="-214050" y="3524494"/>
            <a:ext cx="2493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980000"/>
                </a:solidFill>
                <a:latin typeface="EB Garamond"/>
                <a:ea typeface="EB Garamond"/>
                <a:cs typeface="EB Garamond"/>
                <a:sym typeface="EB Garamond"/>
              </a:rPr>
              <a:t>What can I choose to </a:t>
            </a:r>
            <a:endParaRPr>
              <a:solidFill>
                <a:srgbClr val="980000"/>
              </a:solidFill>
              <a:latin typeface="EB Garamond"/>
              <a:ea typeface="EB Garamond"/>
              <a:cs typeface="EB Garamond"/>
              <a:sym typeface="EB Garamond"/>
            </a:endParaRPr>
          </a:p>
          <a:p>
            <a:pPr indent="0" lvl="0" marL="0" rtl="0" algn="ctr">
              <a:spcBef>
                <a:spcPts val="0"/>
              </a:spcBef>
              <a:spcAft>
                <a:spcPts val="0"/>
              </a:spcAft>
              <a:buNone/>
            </a:pPr>
            <a:r>
              <a:rPr lang="en">
                <a:solidFill>
                  <a:srgbClr val="980000"/>
                </a:solidFill>
                <a:latin typeface="EB Garamond"/>
                <a:ea typeface="EB Garamond"/>
                <a:cs typeface="EB Garamond"/>
                <a:sym typeface="EB Garamond"/>
              </a:rPr>
              <a:t>maximize my gain?</a:t>
            </a:r>
            <a:endParaRPr>
              <a:solidFill>
                <a:srgbClr val="980000"/>
              </a:solidFill>
              <a:latin typeface="EB Garamond"/>
              <a:ea typeface="EB Garamond"/>
              <a:cs typeface="EB Garamond"/>
              <a:sym typeface="EB Garamond"/>
            </a:endParaRPr>
          </a:p>
        </p:txBody>
      </p:sp>
      <p:graphicFrame>
        <p:nvGraphicFramePr>
          <p:cNvPr id="820" name="Google Shape;820;p73"/>
          <p:cNvGraphicFramePr/>
          <p:nvPr/>
        </p:nvGraphicFramePr>
        <p:xfrm>
          <a:off x="430163" y="510850"/>
          <a:ext cx="3000000" cy="3000000"/>
        </p:xfrm>
        <a:graphic>
          <a:graphicData uri="http://schemas.openxmlformats.org/drawingml/2006/table">
            <a:tbl>
              <a:tblPr>
                <a:noFill/>
                <a:tableStyleId>{45F0FDEC-4109-495D-A0A9-503705336D16}</a:tableStyleId>
              </a:tblPr>
              <a:tblGrid>
                <a:gridCol w="1057550"/>
                <a:gridCol w="3613050"/>
                <a:gridCol w="3613050"/>
              </a:tblGrid>
              <a:tr h="381000">
                <a:tc>
                  <a:txBody>
                    <a:bodyPr/>
                    <a:lstStyle/>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latin typeface="EB Garamond"/>
                          <a:ea typeface="EB Garamond"/>
                          <a:cs typeface="EB Garamond"/>
                          <a:sym typeface="EB Garamond"/>
                        </a:rPr>
                        <a:t>Risks of asking critical questions</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dk1"/>
                          </a:solidFill>
                          <a:latin typeface="EB Garamond"/>
                          <a:ea typeface="EB Garamond"/>
                          <a:cs typeface="EB Garamond"/>
                          <a:sym typeface="EB Garamond"/>
                        </a:rPr>
                        <a:t>Benefits of asking critical questions</a:t>
                      </a:r>
                      <a:endParaRPr b="1">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Questioning and challenging the basis that underpins the status quo can be viewed as negative, disruptive, and not comfortable</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It may be negative for the public reputation of a research 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Mitigating the research agendas being distorted and manipulated</a:t>
                      </a:r>
                      <a:endParaRPr>
                        <a:solidFill>
                          <a:schemeClr val="dk1"/>
                        </a:solidFill>
                        <a:latin typeface="EB Garamond"/>
                        <a:ea typeface="EB Garamond"/>
                        <a:cs typeface="EB Garamond"/>
                        <a:sym typeface="EB Garamond"/>
                      </a:endParaRPr>
                    </a:p>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Keeping intellectual skepticism and questioning the status quo are the essence of science and research</a:t>
                      </a:r>
                      <a:endParaRPr>
                        <a:solidFill>
                          <a:schemeClr val="dk1"/>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Individual</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Research findings may be marginalized </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Publications and career development may face more resistance</a:t>
                      </a:r>
                      <a:endParaRPr>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Being authentic to one’s curiosity, deep doubts, and skepticism</a:t>
                      </a:r>
                      <a:endParaRPr>
                        <a:solidFill>
                          <a:schemeClr val="dk1"/>
                        </a:solidFill>
                        <a:latin typeface="EB Garamond"/>
                        <a:ea typeface="EB Garamond"/>
                        <a:cs typeface="EB Garamond"/>
                        <a:sym typeface="EB Garamond"/>
                      </a:endParaRPr>
                    </a:p>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Gain a sense of meaning</a:t>
                      </a:r>
                      <a:endParaRPr>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solidFill>
                          <a:schemeClr val="dk1"/>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7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26" name="Google Shape;826;p74"/>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74"/>
          <p:cNvSpPr/>
          <p:nvPr/>
        </p:nvSpPr>
        <p:spPr>
          <a:xfrm>
            <a:off x="1948200" y="4052900"/>
            <a:ext cx="1897500" cy="435300"/>
          </a:xfrm>
          <a:prstGeom prst="roundRect">
            <a:avLst>
              <a:gd fmla="val 16667" name="adj"/>
            </a:avLst>
          </a:prstGeom>
          <a:solidFill>
            <a:srgbClr val="E6B8AF"/>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a:ea typeface="EB Garamond"/>
                <a:cs typeface="EB Garamond"/>
                <a:sym typeface="EB Garamond"/>
              </a:rPr>
              <a:t>Short term risks</a:t>
            </a:r>
            <a:endParaRPr>
              <a:latin typeface="EB Garamond"/>
              <a:ea typeface="EB Garamond"/>
              <a:cs typeface="EB Garamond"/>
              <a:sym typeface="EB Garamond"/>
            </a:endParaRPr>
          </a:p>
        </p:txBody>
      </p:sp>
      <p:sp>
        <p:nvSpPr>
          <p:cNvPr id="828" name="Google Shape;828;p74"/>
          <p:cNvSpPr/>
          <p:nvPr/>
        </p:nvSpPr>
        <p:spPr>
          <a:xfrm>
            <a:off x="5781675" y="4052900"/>
            <a:ext cx="1897500" cy="435300"/>
          </a:xfrm>
          <a:prstGeom prst="roundRect">
            <a:avLst>
              <a:gd fmla="val 16667" name="adj"/>
            </a:avLst>
          </a:prstGeom>
          <a:solidFill>
            <a:srgbClr val="D9EAD3"/>
          </a:solid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a:ea typeface="EB Garamond"/>
                <a:cs typeface="EB Garamond"/>
                <a:sym typeface="EB Garamond"/>
              </a:rPr>
              <a:t>Long term benefits</a:t>
            </a:r>
            <a:endParaRPr>
              <a:latin typeface="EB Garamond"/>
              <a:ea typeface="EB Garamond"/>
              <a:cs typeface="EB Garamond"/>
              <a:sym typeface="EB Garamond"/>
            </a:endParaRPr>
          </a:p>
        </p:txBody>
      </p:sp>
      <p:sp>
        <p:nvSpPr>
          <p:cNvPr id="829" name="Google Shape;829;p74"/>
          <p:cNvSpPr/>
          <p:nvPr/>
        </p:nvSpPr>
        <p:spPr>
          <a:xfrm>
            <a:off x="102300" y="3352593"/>
            <a:ext cx="1897500" cy="1007100"/>
          </a:xfrm>
          <a:prstGeom prst="cloudCallout">
            <a:avLst>
              <a:gd fmla="val 23276" name="adj1"/>
              <a:gd fmla="val 71439"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830" name="Google Shape;830;p74"/>
          <p:cNvSpPr txBox="1"/>
          <p:nvPr/>
        </p:nvSpPr>
        <p:spPr>
          <a:xfrm>
            <a:off x="-214050" y="3524494"/>
            <a:ext cx="2493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980000"/>
                </a:solidFill>
                <a:latin typeface="EB Garamond"/>
                <a:ea typeface="EB Garamond"/>
                <a:cs typeface="EB Garamond"/>
                <a:sym typeface="EB Garamond"/>
              </a:rPr>
              <a:t>What can I choose to </a:t>
            </a:r>
            <a:endParaRPr>
              <a:solidFill>
                <a:srgbClr val="980000"/>
              </a:solidFill>
              <a:latin typeface="EB Garamond"/>
              <a:ea typeface="EB Garamond"/>
              <a:cs typeface="EB Garamond"/>
              <a:sym typeface="EB Garamond"/>
            </a:endParaRPr>
          </a:p>
          <a:p>
            <a:pPr indent="0" lvl="0" marL="0" rtl="0" algn="ctr">
              <a:spcBef>
                <a:spcPts val="0"/>
              </a:spcBef>
              <a:spcAft>
                <a:spcPts val="0"/>
              </a:spcAft>
              <a:buNone/>
            </a:pPr>
            <a:r>
              <a:rPr lang="en">
                <a:solidFill>
                  <a:srgbClr val="980000"/>
                </a:solidFill>
                <a:latin typeface="EB Garamond"/>
                <a:ea typeface="EB Garamond"/>
                <a:cs typeface="EB Garamond"/>
                <a:sym typeface="EB Garamond"/>
              </a:rPr>
              <a:t>maximize my gain?</a:t>
            </a:r>
            <a:endParaRPr>
              <a:solidFill>
                <a:srgbClr val="980000"/>
              </a:solidFill>
              <a:latin typeface="EB Garamond"/>
              <a:ea typeface="EB Garamond"/>
              <a:cs typeface="EB Garamond"/>
              <a:sym typeface="EB Garamond"/>
            </a:endParaRPr>
          </a:p>
        </p:txBody>
      </p:sp>
      <p:graphicFrame>
        <p:nvGraphicFramePr>
          <p:cNvPr id="831" name="Google Shape;831;p74"/>
          <p:cNvGraphicFramePr/>
          <p:nvPr/>
        </p:nvGraphicFramePr>
        <p:xfrm>
          <a:off x="430163" y="510850"/>
          <a:ext cx="3000000" cy="3000000"/>
        </p:xfrm>
        <a:graphic>
          <a:graphicData uri="http://schemas.openxmlformats.org/drawingml/2006/table">
            <a:tbl>
              <a:tblPr>
                <a:noFill/>
                <a:tableStyleId>{45F0FDEC-4109-495D-A0A9-503705336D16}</a:tableStyleId>
              </a:tblPr>
              <a:tblGrid>
                <a:gridCol w="1057550"/>
                <a:gridCol w="3613050"/>
                <a:gridCol w="3613050"/>
              </a:tblGrid>
              <a:tr h="381000">
                <a:tc>
                  <a:txBody>
                    <a:bodyPr/>
                    <a:lstStyle/>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latin typeface="EB Garamond"/>
                          <a:ea typeface="EB Garamond"/>
                          <a:cs typeface="EB Garamond"/>
                          <a:sym typeface="EB Garamond"/>
                        </a:rPr>
                        <a:t>Risks of asking critical questions</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dk1"/>
                          </a:solidFill>
                          <a:latin typeface="EB Garamond"/>
                          <a:ea typeface="EB Garamond"/>
                          <a:cs typeface="EB Garamond"/>
                          <a:sym typeface="EB Garamond"/>
                        </a:rPr>
                        <a:t>Benefits of asking critical questions</a:t>
                      </a:r>
                      <a:endParaRPr b="1">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Questioning and challenging the basis that underpins the status quo can be viewed as negative, disruptive, and not comfortable</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It may be negative for the public reputation of a research 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Mitigating the research agendas being distorted and manipulated</a:t>
                      </a:r>
                      <a:endParaRPr>
                        <a:solidFill>
                          <a:schemeClr val="dk1"/>
                        </a:solidFill>
                        <a:latin typeface="EB Garamond"/>
                        <a:ea typeface="EB Garamond"/>
                        <a:cs typeface="EB Garamond"/>
                        <a:sym typeface="EB Garamond"/>
                      </a:endParaRPr>
                    </a:p>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Keeping intellectual skepticism and questioning the status quo are the essence of science and research</a:t>
                      </a:r>
                      <a:endParaRPr>
                        <a:solidFill>
                          <a:schemeClr val="dk1"/>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Individual</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Research findings may be marginalized </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Publications and career development may face more resistance</a:t>
                      </a:r>
                      <a:endParaRPr>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Being authentic to one’s curiosity, deep doubts, and skepticism</a:t>
                      </a:r>
                      <a:endParaRPr>
                        <a:solidFill>
                          <a:schemeClr val="dk1"/>
                        </a:solidFill>
                        <a:latin typeface="EB Garamond"/>
                        <a:ea typeface="EB Garamond"/>
                        <a:cs typeface="EB Garamond"/>
                        <a:sym typeface="EB Garamond"/>
                      </a:endParaRPr>
                    </a:p>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Gain a sense of meaning</a:t>
                      </a:r>
                      <a:endParaRPr>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solidFill>
                          <a:schemeClr val="dk1"/>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grpSp>
        <p:nvGrpSpPr>
          <p:cNvPr id="832" name="Google Shape;832;p74"/>
          <p:cNvGrpSpPr/>
          <p:nvPr/>
        </p:nvGrpSpPr>
        <p:grpSpPr>
          <a:xfrm>
            <a:off x="-48575" y="1486106"/>
            <a:ext cx="2149800" cy="1146000"/>
            <a:chOff x="-48575" y="1486106"/>
            <a:chExt cx="2149800" cy="1146000"/>
          </a:xfrm>
        </p:grpSpPr>
        <p:sp>
          <p:nvSpPr>
            <p:cNvPr id="833" name="Google Shape;833;p74"/>
            <p:cNvSpPr/>
            <p:nvPr/>
          </p:nvSpPr>
          <p:spPr>
            <a:xfrm>
              <a:off x="76049" y="1486106"/>
              <a:ext cx="1897500" cy="1146000"/>
            </a:xfrm>
            <a:prstGeom prst="cloudCallout">
              <a:avLst>
                <a:gd fmla="val 23276" name="adj1"/>
                <a:gd fmla="val 71439"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834" name="Google Shape;834;p74"/>
            <p:cNvSpPr txBox="1"/>
            <p:nvPr/>
          </p:nvSpPr>
          <p:spPr>
            <a:xfrm>
              <a:off x="-48575" y="1617843"/>
              <a:ext cx="21498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980000"/>
                  </a:solidFill>
                  <a:latin typeface="EB Garamond"/>
                  <a:ea typeface="EB Garamond"/>
                  <a:cs typeface="EB Garamond"/>
                  <a:sym typeface="EB Garamond"/>
                </a:rPr>
                <a:t>Why cannot I get both? </a:t>
              </a:r>
              <a:endParaRPr>
                <a:solidFill>
                  <a:srgbClr val="980000"/>
                </a:solidFill>
                <a:latin typeface="EB Garamond"/>
                <a:ea typeface="EB Garamond"/>
                <a:cs typeface="EB Garamond"/>
                <a:sym typeface="EB Garamond"/>
              </a:endParaRPr>
            </a:p>
            <a:p>
              <a:pPr indent="0" lvl="0" marL="0" rtl="0" algn="ctr">
                <a:spcBef>
                  <a:spcPts val="0"/>
                </a:spcBef>
                <a:spcAft>
                  <a:spcPts val="0"/>
                </a:spcAft>
                <a:buNone/>
              </a:pPr>
              <a:r>
                <a:rPr lang="en">
                  <a:solidFill>
                    <a:srgbClr val="980000"/>
                  </a:solidFill>
                  <a:latin typeface="EB Garamond"/>
                  <a:ea typeface="EB Garamond"/>
                  <a:cs typeface="EB Garamond"/>
                  <a:sym typeface="EB Garamond"/>
                </a:rPr>
                <a:t>Why does a system force individuals to trade off?</a:t>
              </a:r>
              <a:endParaRPr>
                <a:solidFill>
                  <a:srgbClr val="980000"/>
                </a:solidFill>
                <a:latin typeface="EB Garamond"/>
                <a:ea typeface="EB Garamond"/>
                <a:cs typeface="EB Garamond"/>
                <a:sym typeface="EB Garamond"/>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7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40" name="Google Shape;840;p75"/>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75"/>
          <p:cNvSpPr/>
          <p:nvPr/>
        </p:nvSpPr>
        <p:spPr>
          <a:xfrm>
            <a:off x="1948200" y="4052900"/>
            <a:ext cx="1897500" cy="435300"/>
          </a:xfrm>
          <a:prstGeom prst="roundRect">
            <a:avLst>
              <a:gd fmla="val 16667" name="adj"/>
            </a:avLst>
          </a:prstGeom>
          <a:solidFill>
            <a:srgbClr val="E6B8AF"/>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a:ea typeface="EB Garamond"/>
                <a:cs typeface="EB Garamond"/>
                <a:sym typeface="EB Garamond"/>
              </a:rPr>
              <a:t>Short term risks</a:t>
            </a:r>
            <a:endParaRPr>
              <a:latin typeface="EB Garamond"/>
              <a:ea typeface="EB Garamond"/>
              <a:cs typeface="EB Garamond"/>
              <a:sym typeface="EB Garamond"/>
            </a:endParaRPr>
          </a:p>
        </p:txBody>
      </p:sp>
      <p:sp>
        <p:nvSpPr>
          <p:cNvPr id="842" name="Google Shape;842;p75"/>
          <p:cNvSpPr/>
          <p:nvPr/>
        </p:nvSpPr>
        <p:spPr>
          <a:xfrm>
            <a:off x="5781675" y="4052900"/>
            <a:ext cx="1897500" cy="435300"/>
          </a:xfrm>
          <a:prstGeom prst="roundRect">
            <a:avLst>
              <a:gd fmla="val 16667" name="adj"/>
            </a:avLst>
          </a:prstGeom>
          <a:solidFill>
            <a:srgbClr val="D9EAD3"/>
          </a:solid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a:ea typeface="EB Garamond"/>
                <a:cs typeface="EB Garamond"/>
                <a:sym typeface="EB Garamond"/>
              </a:rPr>
              <a:t>Long term benefits</a:t>
            </a:r>
            <a:endParaRPr>
              <a:latin typeface="EB Garamond"/>
              <a:ea typeface="EB Garamond"/>
              <a:cs typeface="EB Garamond"/>
              <a:sym typeface="EB Garamond"/>
            </a:endParaRPr>
          </a:p>
        </p:txBody>
      </p:sp>
      <p:sp>
        <p:nvSpPr>
          <p:cNvPr id="843" name="Google Shape;843;p75"/>
          <p:cNvSpPr/>
          <p:nvPr/>
        </p:nvSpPr>
        <p:spPr>
          <a:xfrm>
            <a:off x="102300" y="3352593"/>
            <a:ext cx="1897500" cy="1007100"/>
          </a:xfrm>
          <a:prstGeom prst="cloudCallout">
            <a:avLst>
              <a:gd fmla="val 23276" name="adj1"/>
              <a:gd fmla="val 71439"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844" name="Google Shape;844;p75"/>
          <p:cNvSpPr txBox="1"/>
          <p:nvPr/>
        </p:nvSpPr>
        <p:spPr>
          <a:xfrm>
            <a:off x="-214050" y="3524494"/>
            <a:ext cx="2493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980000"/>
                </a:solidFill>
                <a:latin typeface="EB Garamond"/>
                <a:ea typeface="EB Garamond"/>
                <a:cs typeface="EB Garamond"/>
                <a:sym typeface="EB Garamond"/>
              </a:rPr>
              <a:t>What can I choose to </a:t>
            </a:r>
            <a:endParaRPr>
              <a:solidFill>
                <a:srgbClr val="980000"/>
              </a:solidFill>
              <a:latin typeface="EB Garamond"/>
              <a:ea typeface="EB Garamond"/>
              <a:cs typeface="EB Garamond"/>
              <a:sym typeface="EB Garamond"/>
            </a:endParaRPr>
          </a:p>
          <a:p>
            <a:pPr indent="0" lvl="0" marL="0" rtl="0" algn="ctr">
              <a:spcBef>
                <a:spcPts val="0"/>
              </a:spcBef>
              <a:spcAft>
                <a:spcPts val="0"/>
              </a:spcAft>
              <a:buNone/>
            </a:pPr>
            <a:r>
              <a:rPr lang="en">
                <a:solidFill>
                  <a:srgbClr val="980000"/>
                </a:solidFill>
                <a:latin typeface="EB Garamond"/>
                <a:ea typeface="EB Garamond"/>
                <a:cs typeface="EB Garamond"/>
                <a:sym typeface="EB Garamond"/>
              </a:rPr>
              <a:t>maximize my gain?</a:t>
            </a:r>
            <a:endParaRPr>
              <a:solidFill>
                <a:srgbClr val="980000"/>
              </a:solidFill>
              <a:latin typeface="EB Garamond"/>
              <a:ea typeface="EB Garamond"/>
              <a:cs typeface="EB Garamond"/>
              <a:sym typeface="EB Garamond"/>
            </a:endParaRPr>
          </a:p>
        </p:txBody>
      </p:sp>
      <p:sp>
        <p:nvSpPr>
          <p:cNvPr id="845" name="Google Shape;845;p75"/>
          <p:cNvSpPr txBox="1"/>
          <p:nvPr/>
        </p:nvSpPr>
        <p:spPr>
          <a:xfrm>
            <a:off x="3259525" y="118300"/>
            <a:ext cx="4145700" cy="25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0000"/>
                </a:solidFill>
                <a:latin typeface="EB Garamond"/>
                <a:ea typeface="EB Garamond"/>
                <a:cs typeface="EB Garamond"/>
                <a:sym typeface="EB Garamond"/>
              </a:rPr>
              <a:t>Do you notice unfairness in this table?</a:t>
            </a:r>
            <a:endParaRPr sz="1600">
              <a:solidFill>
                <a:srgbClr val="FF0000"/>
              </a:solidFill>
              <a:latin typeface="EB Garamond"/>
              <a:ea typeface="EB Garamond"/>
              <a:cs typeface="EB Garamond"/>
              <a:sym typeface="EB Garamond"/>
            </a:endParaRPr>
          </a:p>
        </p:txBody>
      </p:sp>
      <p:graphicFrame>
        <p:nvGraphicFramePr>
          <p:cNvPr id="846" name="Google Shape;846;p75"/>
          <p:cNvGraphicFramePr/>
          <p:nvPr/>
        </p:nvGraphicFramePr>
        <p:xfrm>
          <a:off x="430163" y="510850"/>
          <a:ext cx="3000000" cy="3000000"/>
        </p:xfrm>
        <a:graphic>
          <a:graphicData uri="http://schemas.openxmlformats.org/drawingml/2006/table">
            <a:tbl>
              <a:tblPr>
                <a:noFill/>
                <a:tableStyleId>{45F0FDEC-4109-495D-A0A9-503705336D16}</a:tableStyleId>
              </a:tblPr>
              <a:tblGrid>
                <a:gridCol w="1057550"/>
                <a:gridCol w="3613050"/>
                <a:gridCol w="3613050"/>
              </a:tblGrid>
              <a:tr h="381000">
                <a:tc>
                  <a:txBody>
                    <a:bodyPr/>
                    <a:lstStyle/>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latin typeface="EB Garamond"/>
                          <a:ea typeface="EB Garamond"/>
                          <a:cs typeface="EB Garamond"/>
                          <a:sym typeface="EB Garamond"/>
                        </a:rPr>
                        <a:t>Risks of asking critical questions</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dk1"/>
                          </a:solidFill>
                          <a:latin typeface="EB Garamond"/>
                          <a:ea typeface="EB Garamond"/>
                          <a:cs typeface="EB Garamond"/>
                          <a:sym typeface="EB Garamond"/>
                        </a:rPr>
                        <a:t>Benefits of asking critical questions</a:t>
                      </a:r>
                      <a:endParaRPr b="1">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Questioning and challenging the basis that underpins the status quo can be viewed as negative, disruptive, and not comfortable</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It may be negative for the public reputation of a research 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Mitigating the research agendas being distorted and manipulated</a:t>
                      </a:r>
                      <a:endParaRPr>
                        <a:solidFill>
                          <a:schemeClr val="dk1"/>
                        </a:solidFill>
                        <a:latin typeface="EB Garamond"/>
                        <a:ea typeface="EB Garamond"/>
                        <a:cs typeface="EB Garamond"/>
                        <a:sym typeface="EB Garamond"/>
                      </a:endParaRPr>
                    </a:p>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Keeping intellectual skepticism and questioning the status quo are the essence of science and research</a:t>
                      </a:r>
                      <a:endParaRPr>
                        <a:solidFill>
                          <a:schemeClr val="dk1"/>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Individual</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Research findings may be marginalized </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Publications and career development may face more resistance</a:t>
                      </a:r>
                      <a:endParaRPr>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Being authentic to one’s curiosity, deep doubts, and skepticism</a:t>
                      </a:r>
                      <a:endParaRPr>
                        <a:solidFill>
                          <a:schemeClr val="dk1"/>
                        </a:solidFill>
                        <a:latin typeface="EB Garamond"/>
                        <a:ea typeface="EB Garamond"/>
                        <a:cs typeface="EB Garamond"/>
                        <a:sym typeface="EB Garamond"/>
                      </a:endParaRPr>
                    </a:p>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Gain a sense of meaning</a:t>
                      </a:r>
                      <a:endParaRPr>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solidFill>
                          <a:schemeClr val="dk1"/>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grpSp>
        <p:nvGrpSpPr>
          <p:cNvPr id="847" name="Google Shape;847;p75"/>
          <p:cNvGrpSpPr/>
          <p:nvPr/>
        </p:nvGrpSpPr>
        <p:grpSpPr>
          <a:xfrm>
            <a:off x="-48575" y="1486106"/>
            <a:ext cx="2149800" cy="1146000"/>
            <a:chOff x="-48575" y="1486106"/>
            <a:chExt cx="2149800" cy="1146000"/>
          </a:xfrm>
        </p:grpSpPr>
        <p:sp>
          <p:nvSpPr>
            <p:cNvPr id="848" name="Google Shape;848;p75"/>
            <p:cNvSpPr/>
            <p:nvPr/>
          </p:nvSpPr>
          <p:spPr>
            <a:xfrm>
              <a:off x="76049" y="1486106"/>
              <a:ext cx="1897500" cy="1146000"/>
            </a:xfrm>
            <a:prstGeom prst="cloudCallout">
              <a:avLst>
                <a:gd fmla="val 23276" name="adj1"/>
                <a:gd fmla="val 71439"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849" name="Google Shape;849;p75"/>
            <p:cNvSpPr txBox="1"/>
            <p:nvPr/>
          </p:nvSpPr>
          <p:spPr>
            <a:xfrm>
              <a:off x="-48575" y="1617843"/>
              <a:ext cx="21498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980000"/>
                  </a:solidFill>
                  <a:latin typeface="EB Garamond"/>
                  <a:ea typeface="EB Garamond"/>
                  <a:cs typeface="EB Garamond"/>
                  <a:sym typeface="EB Garamond"/>
                </a:rPr>
                <a:t>Why cannot I get both? </a:t>
              </a:r>
              <a:endParaRPr>
                <a:solidFill>
                  <a:srgbClr val="980000"/>
                </a:solidFill>
                <a:latin typeface="EB Garamond"/>
                <a:ea typeface="EB Garamond"/>
                <a:cs typeface="EB Garamond"/>
                <a:sym typeface="EB Garamond"/>
              </a:endParaRPr>
            </a:p>
            <a:p>
              <a:pPr indent="0" lvl="0" marL="0" rtl="0" algn="ctr">
                <a:spcBef>
                  <a:spcPts val="0"/>
                </a:spcBef>
                <a:spcAft>
                  <a:spcPts val="0"/>
                </a:spcAft>
                <a:buNone/>
              </a:pPr>
              <a:r>
                <a:rPr lang="en">
                  <a:solidFill>
                    <a:srgbClr val="980000"/>
                  </a:solidFill>
                  <a:latin typeface="EB Garamond"/>
                  <a:ea typeface="EB Garamond"/>
                  <a:cs typeface="EB Garamond"/>
                  <a:sym typeface="EB Garamond"/>
                </a:rPr>
                <a:t>Why does a system force individuals to trade off?</a:t>
              </a:r>
              <a:endParaRPr>
                <a:solidFill>
                  <a:srgbClr val="980000"/>
                </a:solidFill>
                <a:latin typeface="EB Garamond"/>
                <a:ea typeface="EB Garamond"/>
                <a:cs typeface="EB Garamond"/>
                <a:sym typeface="EB Garamond"/>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7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55" name="Google Shape;855;p76"/>
          <p:cNvSpPr txBox="1"/>
          <p:nvPr/>
        </p:nvSpPr>
        <p:spPr>
          <a:xfrm>
            <a:off x="3259525" y="118300"/>
            <a:ext cx="4145700" cy="25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F0000"/>
                </a:solidFill>
                <a:latin typeface="EB Garamond"/>
                <a:ea typeface="EB Garamond"/>
                <a:cs typeface="EB Garamond"/>
                <a:sym typeface="EB Garamond"/>
              </a:rPr>
              <a:t>Do you notice unfairness in this table?</a:t>
            </a:r>
            <a:endParaRPr sz="1600">
              <a:solidFill>
                <a:srgbClr val="FF0000"/>
              </a:solidFill>
              <a:latin typeface="EB Garamond"/>
              <a:ea typeface="EB Garamond"/>
              <a:cs typeface="EB Garamond"/>
              <a:sym typeface="EB Garamond"/>
            </a:endParaRPr>
          </a:p>
        </p:txBody>
      </p:sp>
      <p:sp>
        <p:nvSpPr>
          <p:cNvPr id="856" name="Google Shape;856;p76"/>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76"/>
          <p:cNvSpPr/>
          <p:nvPr/>
        </p:nvSpPr>
        <p:spPr>
          <a:xfrm>
            <a:off x="1948200" y="4052900"/>
            <a:ext cx="1897500" cy="435300"/>
          </a:xfrm>
          <a:prstGeom prst="roundRect">
            <a:avLst>
              <a:gd fmla="val 16667" name="adj"/>
            </a:avLst>
          </a:prstGeom>
          <a:solidFill>
            <a:srgbClr val="E6B8AF"/>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a:ea typeface="EB Garamond"/>
                <a:cs typeface="EB Garamond"/>
                <a:sym typeface="EB Garamond"/>
              </a:rPr>
              <a:t>Short term risks</a:t>
            </a:r>
            <a:endParaRPr>
              <a:latin typeface="EB Garamond"/>
              <a:ea typeface="EB Garamond"/>
              <a:cs typeface="EB Garamond"/>
              <a:sym typeface="EB Garamond"/>
            </a:endParaRPr>
          </a:p>
        </p:txBody>
      </p:sp>
      <p:sp>
        <p:nvSpPr>
          <p:cNvPr id="858" name="Google Shape;858;p76"/>
          <p:cNvSpPr/>
          <p:nvPr/>
        </p:nvSpPr>
        <p:spPr>
          <a:xfrm>
            <a:off x="5781675" y="4052900"/>
            <a:ext cx="1897500" cy="435300"/>
          </a:xfrm>
          <a:prstGeom prst="roundRect">
            <a:avLst>
              <a:gd fmla="val 16667" name="adj"/>
            </a:avLst>
          </a:prstGeom>
          <a:solidFill>
            <a:srgbClr val="D9EAD3"/>
          </a:solid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EB Garamond"/>
                <a:ea typeface="EB Garamond"/>
                <a:cs typeface="EB Garamond"/>
                <a:sym typeface="EB Garamond"/>
              </a:rPr>
              <a:t>Long term benefits</a:t>
            </a:r>
            <a:endParaRPr>
              <a:latin typeface="EB Garamond"/>
              <a:ea typeface="EB Garamond"/>
              <a:cs typeface="EB Garamond"/>
              <a:sym typeface="EB Garamond"/>
            </a:endParaRPr>
          </a:p>
        </p:txBody>
      </p:sp>
      <p:sp>
        <p:nvSpPr>
          <p:cNvPr id="859" name="Google Shape;859;p76"/>
          <p:cNvSpPr/>
          <p:nvPr/>
        </p:nvSpPr>
        <p:spPr>
          <a:xfrm>
            <a:off x="102300" y="3352593"/>
            <a:ext cx="1897500" cy="1007100"/>
          </a:xfrm>
          <a:prstGeom prst="cloudCallout">
            <a:avLst>
              <a:gd fmla="val 23276" name="adj1"/>
              <a:gd fmla="val 71439"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860" name="Google Shape;860;p76"/>
          <p:cNvSpPr txBox="1"/>
          <p:nvPr/>
        </p:nvSpPr>
        <p:spPr>
          <a:xfrm>
            <a:off x="-214050" y="3524494"/>
            <a:ext cx="2493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980000"/>
                </a:solidFill>
                <a:latin typeface="EB Garamond"/>
                <a:ea typeface="EB Garamond"/>
                <a:cs typeface="EB Garamond"/>
                <a:sym typeface="EB Garamond"/>
              </a:rPr>
              <a:t>What can I choose to </a:t>
            </a:r>
            <a:endParaRPr>
              <a:solidFill>
                <a:srgbClr val="980000"/>
              </a:solidFill>
              <a:latin typeface="EB Garamond"/>
              <a:ea typeface="EB Garamond"/>
              <a:cs typeface="EB Garamond"/>
              <a:sym typeface="EB Garamond"/>
            </a:endParaRPr>
          </a:p>
          <a:p>
            <a:pPr indent="0" lvl="0" marL="0" rtl="0" algn="ctr">
              <a:spcBef>
                <a:spcPts val="0"/>
              </a:spcBef>
              <a:spcAft>
                <a:spcPts val="0"/>
              </a:spcAft>
              <a:buNone/>
            </a:pPr>
            <a:r>
              <a:rPr lang="en">
                <a:solidFill>
                  <a:srgbClr val="980000"/>
                </a:solidFill>
                <a:latin typeface="EB Garamond"/>
                <a:ea typeface="EB Garamond"/>
                <a:cs typeface="EB Garamond"/>
                <a:sym typeface="EB Garamond"/>
              </a:rPr>
              <a:t>maximize my gain?</a:t>
            </a:r>
            <a:endParaRPr>
              <a:solidFill>
                <a:srgbClr val="980000"/>
              </a:solidFill>
              <a:latin typeface="EB Garamond"/>
              <a:ea typeface="EB Garamond"/>
              <a:cs typeface="EB Garamond"/>
              <a:sym typeface="EB Garamond"/>
            </a:endParaRPr>
          </a:p>
        </p:txBody>
      </p:sp>
      <p:graphicFrame>
        <p:nvGraphicFramePr>
          <p:cNvPr id="861" name="Google Shape;861;p76"/>
          <p:cNvGraphicFramePr/>
          <p:nvPr/>
        </p:nvGraphicFramePr>
        <p:xfrm>
          <a:off x="430163" y="510850"/>
          <a:ext cx="3000000" cy="3000000"/>
        </p:xfrm>
        <a:graphic>
          <a:graphicData uri="http://schemas.openxmlformats.org/drawingml/2006/table">
            <a:tbl>
              <a:tblPr>
                <a:noFill/>
                <a:tableStyleId>{45F0FDEC-4109-495D-A0A9-503705336D16}</a:tableStyleId>
              </a:tblPr>
              <a:tblGrid>
                <a:gridCol w="1057550"/>
                <a:gridCol w="3613050"/>
                <a:gridCol w="3613050"/>
              </a:tblGrid>
              <a:tr h="381000">
                <a:tc>
                  <a:txBody>
                    <a:bodyPr/>
                    <a:lstStyle/>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latin typeface="EB Garamond"/>
                          <a:ea typeface="EB Garamond"/>
                          <a:cs typeface="EB Garamond"/>
                          <a:sym typeface="EB Garamond"/>
                        </a:rPr>
                        <a:t>Risks of asking critical questions</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dk1"/>
                          </a:solidFill>
                          <a:latin typeface="EB Garamond"/>
                          <a:ea typeface="EB Garamond"/>
                          <a:cs typeface="EB Garamond"/>
                          <a:sym typeface="EB Garamond"/>
                        </a:rPr>
                        <a:t>Benefits of asking critical questions</a:t>
                      </a:r>
                      <a:endParaRPr b="1">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b="1">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Questioning and challenging the basis that underpins the status quo can be viewed as negative, disruptive, and not comfortable</a:t>
                      </a:r>
                      <a:endParaRPr>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latin typeface="EB Garamond"/>
                          <a:ea typeface="EB Garamond"/>
                          <a:cs typeface="EB Garamond"/>
                          <a:sym typeface="EB Garamond"/>
                        </a:rPr>
                        <a:t>It may be negative for the public reputation of a research community</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EB Garamond"/>
                        <a:buChar char="●"/>
                      </a:pPr>
                      <a:r>
                        <a:rPr lang="en">
                          <a:solidFill>
                            <a:schemeClr val="dk1"/>
                          </a:solidFill>
                          <a:highlight>
                            <a:srgbClr val="B6D7A8"/>
                          </a:highlight>
                          <a:latin typeface="EB Garamond"/>
                          <a:ea typeface="EB Garamond"/>
                          <a:cs typeface="EB Garamond"/>
                          <a:sym typeface="EB Garamond"/>
                        </a:rPr>
                        <a:t>Mitigating the research agendas being distorted and manipulated</a:t>
                      </a:r>
                      <a:endParaRPr>
                        <a:solidFill>
                          <a:schemeClr val="dk1"/>
                        </a:solidFill>
                        <a:highlight>
                          <a:srgbClr val="B6D7A8"/>
                        </a:highlight>
                        <a:latin typeface="EB Garamond"/>
                        <a:ea typeface="EB Garamond"/>
                        <a:cs typeface="EB Garamond"/>
                        <a:sym typeface="EB Garamond"/>
                      </a:endParaRPr>
                    </a:p>
                    <a:p>
                      <a:pPr indent="-317500" lvl="0" marL="457200" rtl="0" algn="l">
                        <a:spcBef>
                          <a:spcPts val="0"/>
                        </a:spcBef>
                        <a:spcAft>
                          <a:spcPts val="0"/>
                        </a:spcAft>
                        <a:buClr>
                          <a:schemeClr val="dk1"/>
                        </a:buClr>
                        <a:buSzPts val="1400"/>
                        <a:buFont typeface="EB Garamond"/>
                        <a:buChar char="●"/>
                      </a:pPr>
                      <a:r>
                        <a:rPr lang="en">
                          <a:solidFill>
                            <a:schemeClr val="dk1"/>
                          </a:solidFill>
                          <a:highlight>
                            <a:srgbClr val="B6D7A8"/>
                          </a:highlight>
                          <a:latin typeface="EB Garamond"/>
                          <a:ea typeface="EB Garamond"/>
                          <a:cs typeface="EB Garamond"/>
                          <a:sym typeface="EB Garamond"/>
                        </a:rPr>
                        <a:t>Keeping intellectual skepticism and questioning the status quo are the essence of science and research</a:t>
                      </a:r>
                      <a:endParaRPr>
                        <a:solidFill>
                          <a:schemeClr val="dk1"/>
                        </a:solidFill>
                        <a:highlight>
                          <a:srgbClr val="B6D7A8"/>
                        </a:highlight>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756125">
                <a:tc>
                  <a:txBody>
                    <a:bodyPr/>
                    <a:lstStyle/>
                    <a:p>
                      <a:pPr indent="0" lvl="0" marL="0" rtl="0" algn="l">
                        <a:spcBef>
                          <a:spcPts val="0"/>
                        </a:spcBef>
                        <a:spcAft>
                          <a:spcPts val="0"/>
                        </a:spcAft>
                        <a:buNone/>
                      </a:pPr>
                      <a:r>
                        <a:rPr lang="en">
                          <a:latin typeface="EB Garamond"/>
                          <a:ea typeface="EB Garamond"/>
                          <a:cs typeface="EB Garamond"/>
                          <a:sym typeface="EB Garamond"/>
                        </a:rPr>
                        <a:t>Individual</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EB Garamond"/>
                        <a:buChar char="●"/>
                      </a:pPr>
                      <a:r>
                        <a:rPr lang="en">
                          <a:highlight>
                            <a:srgbClr val="F4CCCC"/>
                          </a:highlight>
                          <a:latin typeface="EB Garamond"/>
                          <a:ea typeface="EB Garamond"/>
                          <a:cs typeface="EB Garamond"/>
                          <a:sym typeface="EB Garamond"/>
                        </a:rPr>
                        <a:t>Research findings may be marginalized </a:t>
                      </a:r>
                      <a:endParaRPr>
                        <a:highlight>
                          <a:srgbClr val="F4CCCC"/>
                        </a:highlight>
                        <a:latin typeface="EB Garamond"/>
                        <a:ea typeface="EB Garamond"/>
                        <a:cs typeface="EB Garamond"/>
                        <a:sym typeface="EB Garamond"/>
                      </a:endParaRPr>
                    </a:p>
                    <a:p>
                      <a:pPr indent="-317500" lvl="0" marL="457200" rtl="0" algn="l">
                        <a:spcBef>
                          <a:spcPts val="0"/>
                        </a:spcBef>
                        <a:spcAft>
                          <a:spcPts val="0"/>
                        </a:spcAft>
                        <a:buSzPts val="1400"/>
                        <a:buFont typeface="EB Garamond"/>
                        <a:buChar char="●"/>
                      </a:pPr>
                      <a:r>
                        <a:rPr lang="en">
                          <a:highlight>
                            <a:srgbClr val="F4CCCC"/>
                          </a:highlight>
                          <a:latin typeface="EB Garamond"/>
                          <a:ea typeface="EB Garamond"/>
                          <a:cs typeface="EB Garamond"/>
                          <a:sym typeface="EB Garamond"/>
                        </a:rPr>
                        <a:t>Publications and career development may face more resistance</a:t>
                      </a:r>
                      <a:endParaRPr>
                        <a:highlight>
                          <a:srgbClr val="F4CCCC"/>
                        </a:highlight>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Being authentic to one’s curiosity, deep doubts, and skepticism</a:t>
                      </a:r>
                      <a:endParaRPr>
                        <a:solidFill>
                          <a:schemeClr val="dk1"/>
                        </a:solidFill>
                        <a:latin typeface="EB Garamond"/>
                        <a:ea typeface="EB Garamond"/>
                        <a:cs typeface="EB Garamond"/>
                        <a:sym typeface="EB Garamond"/>
                      </a:endParaRPr>
                    </a:p>
                    <a:p>
                      <a:pPr indent="-317500" lvl="0" marL="457200" rtl="0" algn="l">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Gain a sense of meaning</a:t>
                      </a:r>
                      <a:endParaRPr>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solidFill>
                          <a:schemeClr val="dk1"/>
                        </a:solidFill>
                        <a:latin typeface="EB Garamond"/>
                        <a:ea typeface="EB Garamond"/>
                        <a:cs typeface="EB Garamond"/>
                        <a:sym typeface="EB Garamon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grpSp>
        <p:nvGrpSpPr>
          <p:cNvPr id="862" name="Google Shape;862;p76"/>
          <p:cNvGrpSpPr/>
          <p:nvPr/>
        </p:nvGrpSpPr>
        <p:grpSpPr>
          <a:xfrm>
            <a:off x="-48575" y="1486106"/>
            <a:ext cx="2149800" cy="1146000"/>
            <a:chOff x="-48575" y="1486106"/>
            <a:chExt cx="2149800" cy="1146000"/>
          </a:xfrm>
        </p:grpSpPr>
        <p:sp>
          <p:nvSpPr>
            <p:cNvPr id="863" name="Google Shape;863;p76"/>
            <p:cNvSpPr/>
            <p:nvPr/>
          </p:nvSpPr>
          <p:spPr>
            <a:xfrm>
              <a:off x="76049" y="1486106"/>
              <a:ext cx="1897500" cy="1146000"/>
            </a:xfrm>
            <a:prstGeom prst="cloudCallout">
              <a:avLst>
                <a:gd fmla="val 23276" name="adj1"/>
                <a:gd fmla="val 71439"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B Garamond"/>
                <a:ea typeface="EB Garamond"/>
                <a:cs typeface="EB Garamond"/>
                <a:sym typeface="EB Garamond"/>
              </a:endParaRPr>
            </a:p>
          </p:txBody>
        </p:sp>
        <p:sp>
          <p:nvSpPr>
            <p:cNvPr id="864" name="Google Shape;864;p76"/>
            <p:cNvSpPr txBox="1"/>
            <p:nvPr/>
          </p:nvSpPr>
          <p:spPr>
            <a:xfrm>
              <a:off x="-48575" y="1617843"/>
              <a:ext cx="21498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980000"/>
                  </a:solidFill>
                  <a:latin typeface="EB Garamond"/>
                  <a:ea typeface="EB Garamond"/>
                  <a:cs typeface="EB Garamond"/>
                  <a:sym typeface="EB Garamond"/>
                </a:rPr>
                <a:t>Why cannot I get both? </a:t>
              </a:r>
              <a:endParaRPr>
                <a:solidFill>
                  <a:srgbClr val="980000"/>
                </a:solidFill>
                <a:latin typeface="EB Garamond"/>
                <a:ea typeface="EB Garamond"/>
                <a:cs typeface="EB Garamond"/>
                <a:sym typeface="EB Garamond"/>
              </a:endParaRPr>
            </a:p>
            <a:p>
              <a:pPr indent="0" lvl="0" marL="0" rtl="0" algn="ctr">
                <a:spcBef>
                  <a:spcPts val="0"/>
                </a:spcBef>
                <a:spcAft>
                  <a:spcPts val="0"/>
                </a:spcAft>
                <a:buNone/>
              </a:pPr>
              <a:r>
                <a:rPr lang="en">
                  <a:solidFill>
                    <a:srgbClr val="980000"/>
                  </a:solidFill>
                  <a:latin typeface="EB Garamond"/>
                  <a:ea typeface="EB Garamond"/>
                  <a:cs typeface="EB Garamond"/>
                  <a:sym typeface="EB Garamond"/>
                </a:rPr>
                <a:t>Why does a system force individuals to trade off?</a:t>
              </a:r>
              <a:endParaRPr>
                <a:solidFill>
                  <a:srgbClr val="980000"/>
                </a:solidFill>
                <a:latin typeface="EB Garamond"/>
                <a:ea typeface="EB Garamond"/>
                <a:cs typeface="EB Garamond"/>
                <a:sym typeface="EB Garamond"/>
              </a:endParaRPr>
            </a:p>
          </p:txBody>
        </p:sp>
      </p:gr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7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Critical Research and Critical Technical Practice</a:t>
            </a:r>
            <a:endParaRPr/>
          </a:p>
        </p:txBody>
      </p:sp>
      <p:sp>
        <p:nvSpPr>
          <p:cNvPr id="870" name="Google Shape;870;p7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61950" lvl="0" marL="457200" rtl="0" algn="l">
              <a:spcBef>
                <a:spcPts val="0"/>
              </a:spcBef>
              <a:spcAft>
                <a:spcPts val="0"/>
              </a:spcAft>
              <a:buSzPts val="2100"/>
              <a:buAutoNum type="arabicPeriod"/>
            </a:pPr>
            <a:r>
              <a:rPr lang="en"/>
              <a:t>Can the answers to the “why” question really be justified?</a:t>
            </a:r>
            <a:endParaRPr/>
          </a:p>
          <a:p>
            <a:pPr indent="-336550" lvl="1" marL="914400" rtl="0" algn="l">
              <a:spcBef>
                <a:spcPts val="1000"/>
              </a:spcBef>
              <a:spcAft>
                <a:spcPts val="0"/>
              </a:spcAft>
              <a:buSzPts val="1700"/>
              <a:buChar char="○"/>
            </a:pPr>
            <a:r>
              <a:rPr lang="en" sz="1700"/>
              <a:t>Critical research and critical technical practice is to ask deep, critical questions to understand the layers of layers of frames that set the background assumptions of taken-for-granted beliefs. </a:t>
            </a:r>
            <a:endParaRPr sz="1700"/>
          </a:p>
          <a:p>
            <a:pPr indent="-361950" lvl="0" marL="457200" rtl="0" algn="l">
              <a:spcBef>
                <a:spcPts val="1000"/>
              </a:spcBef>
              <a:spcAft>
                <a:spcPts val="0"/>
              </a:spcAft>
              <a:buSzPts val="2100"/>
              <a:buAutoNum type="arabicPeriod"/>
            </a:pPr>
            <a:r>
              <a:rPr lang="en"/>
              <a:t>“All models are wrong, but some are useful.” </a:t>
            </a:r>
            <a:r>
              <a:rPr baseline="30000" lang="en"/>
              <a:t>[1]</a:t>
            </a:r>
            <a:r>
              <a:rPr lang="en"/>
              <a:t> </a:t>
            </a:r>
            <a:endParaRPr/>
          </a:p>
          <a:p>
            <a:pPr indent="-336550" lvl="1" marL="914400" rtl="0" algn="l">
              <a:spcBef>
                <a:spcPts val="1000"/>
              </a:spcBef>
              <a:spcAft>
                <a:spcPts val="0"/>
              </a:spcAft>
              <a:buSzPts val="1700"/>
              <a:buChar char="○"/>
            </a:pPr>
            <a:r>
              <a:rPr lang="en" sz="1700"/>
              <a:t>We cannot solely focus on the “useful” part, because doing so ignores the “wrong” part. </a:t>
            </a:r>
            <a:endParaRPr sz="1700"/>
          </a:p>
          <a:p>
            <a:pPr indent="-336550" lvl="1" marL="914400" rtl="0" algn="l">
              <a:spcBef>
                <a:spcPts val="1000"/>
              </a:spcBef>
              <a:spcAft>
                <a:spcPts val="0"/>
              </a:spcAft>
              <a:buSzPts val="1700"/>
              <a:buChar char="○"/>
            </a:pPr>
            <a:r>
              <a:rPr lang="en" sz="1700"/>
              <a:t>To conduct research and technical practice critically, we need to explicitly analyze, discuss, and disclose the “wrong” part. </a:t>
            </a:r>
            <a:endParaRPr sz="1700"/>
          </a:p>
          <a:p>
            <a:pPr indent="-336550" lvl="1" marL="914400" rtl="0" algn="l">
              <a:spcBef>
                <a:spcPts val="1000"/>
              </a:spcBef>
              <a:spcAft>
                <a:spcPts val="1000"/>
              </a:spcAft>
              <a:buSzPts val="1700"/>
              <a:buChar char="○"/>
            </a:pPr>
            <a:r>
              <a:rPr lang="en" sz="1700"/>
              <a:t>Doing so in a collective, systemic way can make our tech community and techniques more scientifically rigorous, useful to our end users and stakeholders, and responsible. </a:t>
            </a:r>
            <a:endParaRPr sz="1700"/>
          </a:p>
        </p:txBody>
      </p:sp>
      <p:sp>
        <p:nvSpPr>
          <p:cNvPr id="871" name="Google Shape;871;p7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72" name="Google Shape;872;p77"/>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Takeaways</a:t>
            </a:r>
            <a:endParaRPr/>
          </a:p>
        </p:txBody>
      </p:sp>
      <p:sp>
        <p:nvSpPr>
          <p:cNvPr id="873" name="Google Shape;873;p77"/>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[1] Box. 1976. Science and statistics</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78"/>
          <p:cNvSpPr txBox="1"/>
          <p:nvPr>
            <p:ph type="title"/>
          </p:nvPr>
        </p:nvSpPr>
        <p:spPr>
          <a:xfrm>
            <a:off x="311700" y="445025"/>
            <a:ext cx="34638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100">
                <a:solidFill>
                  <a:srgbClr val="000000"/>
                </a:solidFill>
                <a:latin typeface="EB Garamond"/>
                <a:ea typeface="EB Garamond"/>
                <a:cs typeface="EB Garamond"/>
                <a:sym typeface="EB Garamond"/>
              </a:rPr>
              <a:t>Readings</a:t>
            </a:r>
            <a:endParaRPr b="1" sz="2100">
              <a:solidFill>
                <a:srgbClr val="000000"/>
              </a:solidFill>
              <a:latin typeface="EB Garamond"/>
              <a:ea typeface="EB Garamond"/>
              <a:cs typeface="EB Garamond"/>
              <a:sym typeface="EB Garamond"/>
            </a:endParaRPr>
          </a:p>
        </p:txBody>
      </p:sp>
      <p:sp>
        <p:nvSpPr>
          <p:cNvPr id="879" name="Google Shape;879;p78"/>
          <p:cNvSpPr txBox="1"/>
          <p:nvPr>
            <p:ph idx="1" type="body"/>
          </p:nvPr>
        </p:nvSpPr>
        <p:spPr>
          <a:xfrm>
            <a:off x="5429850" y="1152475"/>
            <a:ext cx="34638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a:t>Critical Computing</a:t>
            </a:r>
            <a:r>
              <a:rPr lang="en"/>
              <a:t>: </a:t>
            </a:r>
            <a:endParaRPr/>
          </a:p>
          <a:p>
            <a:pPr indent="0" lvl="0" marL="0" rtl="0" algn="l">
              <a:spcBef>
                <a:spcPts val="1000"/>
              </a:spcBef>
              <a:spcAft>
                <a:spcPts val="0"/>
              </a:spcAft>
              <a:buNone/>
            </a:pPr>
            <a:r>
              <a:rPr lang="en" sz="1713" u="sng">
                <a:solidFill>
                  <a:schemeClr val="hlink"/>
                </a:solidFill>
                <a:hlinkClick r:id="rId3"/>
              </a:rPr>
              <a:t>https://criticalcomputing.cc</a:t>
            </a:r>
            <a:endParaRPr sz="1713"/>
          </a:p>
          <a:p>
            <a:pPr indent="0" lvl="0" marL="0" rtl="0" algn="l">
              <a:spcBef>
                <a:spcPts val="1000"/>
              </a:spcBef>
              <a:spcAft>
                <a:spcPts val="0"/>
              </a:spcAft>
              <a:buNone/>
            </a:pPr>
            <a:r>
              <a:rPr b="1" lang="en"/>
              <a:t>Critical AI</a:t>
            </a:r>
            <a:r>
              <a:rPr lang="en"/>
              <a:t>: </a:t>
            </a:r>
            <a:endParaRPr/>
          </a:p>
          <a:p>
            <a:pPr indent="0" lvl="0" marL="0" rtl="0" algn="l">
              <a:spcBef>
                <a:spcPts val="1000"/>
              </a:spcBef>
              <a:spcAft>
                <a:spcPts val="0"/>
              </a:spcAft>
              <a:buNone/>
            </a:pPr>
            <a:r>
              <a:rPr lang="en" sz="1713" u="sng">
                <a:solidFill>
                  <a:schemeClr val="hlink"/>
                </a:solidFill>
                <a:hlinkClick r:id="rId4"/>
              </a:rPr>
              <a:t>https://read.dukeupress.edu/critical-ai</a:t>
            </a:r>
            <a:endParaRPr sz="1713"/>
          </a:p>
          <a:p>
            <a:pPr indent="0" lvl="0" marL="0" rtl="0" algn="l">
              <a:spcBef>
                <a:spcPts val="1000"/>
              </a:spcBef>
              <a:spcAft>
                <a:spcPts val="0"/>
              </a:spcAft>
              <a:buNone/>
            </a:pPr>
            <a:r>
              <a:rPr b="1" lang="en"/>
              <a:t>Critical data studies:</a:t>
            </a:r>
            <a:endParaRPr b="1"/>
          </a:p>
          <a:p>
            <a:pPr indent="0" lvl="0" marL="0" rtl="0" algn="l">
              <a:spcBef>
                <a:spcPts val="1000"/>
              </a:spcBef>
              <a:spcAft>
                <a:spcPts val="0"/>
              </a:spcAft>
              <a:buNone/>
            </a:pPr>
            <a:r>
              <a:rPr lang="en" sz="1570" u="sng">
                <a:solidFill>
                  <a:schemeClr val="hlink"/>
                </a:solidFill>
                <a:hlinkClick r:id="rId5"/>
              </a:rPr>
              <a:t>https://en.wikipedia.org/wiki/Critical_data_studies</a:t>
            </a:r>
            <a:endParaRPr sz="1570"/>
          </a:p>
          <a:p>
            <a:pPr indent="0" lvl="0" marL="0" rtl="0" algn="l">
              <a:spcBef>
                <a:spcPts val="1000"/>
              </a:spcBef>
              <a:spcAft>
                <a:spcPts val="0"/>
              </a:spcAft>
              <a:buNone/>
            </a:pPr>
            <a:r>
              <a:rPr b="1" lang="en"/>
              <a:t>Our website and slack</a:t>
            </a:r>
            <a:r>
              <a:rPr lang="en"/>
              <a:t>:</a:t>
            </a:r>
            <a:endParaRPr/>
          </a:p>
          <a:p>
            <a:pPr indent="0" lvl="0" marL="0" rtl="0" algn="l">
              <a:spcBef>
                <a:spcPts val="1000"/>
              </a:spcBef>
              <a:spcAft>
                <a:spcPts val="1000"/>
              </a:spcAft>
              <a:buNone/>
            </a:pPr>
            <a:r>
              <a:rPr lang="en" sz="1400" u="sng">
                <a:solidFill>
                  <a:schemeClr val="hlink"/>
                </a:solidFill>
                <a:hlinkClick r:id="rId6"/>
              </a:rPr>
              <a:t>https://critical-technical-practice.github.io/</a:t>
            </a:r>
            <a:endParaRPr sz="1400"/>
          </a:p>
        </p:txBody>
      </p:sp>
      <p:sp>
        <p:nvSpPr>
          <p:cNvPr id="880" name="Google Shape;880;p7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81" name="Google Shape;881;p78"/>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78"/>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78"/>
          <p:cNvSpPr txBox="1"/>
          <p:nvPr>
            <p:ph type="title"/>
          </p:nvPr>
        </p:nvSpPr>
        <p:spPr>
          <a:xfrm>
            <a:off x="4953000" y="445025"/>
            <a:ext cx="44127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100">
                <a:solidFill>
                  <a:srgbClr val="000000"/>
                </a:solidFill>
                <a:latin typeface="EB Garamond"/>
                <a:ea typeface="EB Garamond"/>
                <a:cs typeface="EB Garamond"/>
                <a:sym typeface="EB Garamond"/>
              </a:rPr>
              <a:t>Critical Computing Communities</a:t>
            </a:r>
            <a:endParaRPr b="1" sz="2100">
              <a:solidFill>
                <a:srgbClr val="000000"/>
              </a:solidFill>
              <a:latin typeface="EB Garamond"/>
              <a:ea typeface="EB Garamond"/>
              <a:cs typeface="EB Garamond"/>
              <a:sym typeface="EB Garamond"/>
            </a:endParaRPr>
          </a:p>
        </p:txBody>
      </p:sp>
      <p:pic>
        <p:nvPicPr>
          <p:cNvPr id="884" name="Google Shape;884;p78"/>
          <p:cNvPicPr preferRelativeResize="0"/>
          <p:nvPr/>
        </p:nvPicPr>
        <p:blipFill>
          <a:blip r:embed="rId7">
            <a:alphaModFix/>
          </a:blip>
          <a:stretch>
            <a:fillRect/>
          </a:stretch>
        </p:blipFill>
        <p:spPr>
          <a:xfrm>
            <a:off x="152400" y="1170125"/>
            <a:ext cx="2838450" cy="3190875"/>
          </a:xfrm>
          <a:prstGeom prst="rect">
            <a:avLst/>
          </a:prstGeom>
          <a:noFill/>
          <a:ln>
            <a:noFill/>
          </a:ln>
        </p:spPr>
      </p:pic>
      <p:pic>
        <p:nvPicPr>
          <p:cNvPr id="885" name="Google Shape;885;p78"/>
          <p:cNvPicPr preferRelativeResize="0"/>
          <p:nvPr/>
        </p:nvPicPr>
        <p:blipFill>
          <a:blip r:embed="rId8">
            <a:alphaModFix/>
          </a:blip>
          <a:stretch>
            <a:fillRect/>
          </a:stretch>
        </p:blipFill>
        <p:spPr>
          <a:xfrm>
            <a:off x="3143250" y="1170125"/>
            <a:ext cx="2134200" cy="32013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89" name="Shape 889"/>
        <p:cNvGrpSpPr/>
        <p:nvPr/>
      </p:nvGrpSpPr>
      <p:grpSpPr>
        <a:xfrm>
          <a:off x="0" y="0"/>
          <a:ext cx="0" cy="0"/>
          <a:chOff x="0" y="0"/>
          <a:chExt cx="0" cy="0"/>
        </a:xfrm>
      </p:grpSpPr>
      <p:sp>
        <p:nvSpPr>
          <p:cNvPr id="890" name="Google Shape;890;p79"/>
          <p:cNvSpPr txBox="1"/>
          <p:nvPr>
            <p:ph type="ctrTitle"/>
          </p:nvPr>
        </p:nvSpPr>
        <p:spPr>
          <a:xfrm>
            <a:off x="0" y="744575"/>
            <a:ext cx="9144000" cy="852000"/>
          </a:xfrm>
          <a:prstGeom prst="rect">
            <a:avLst/>
          </a:prstGeom>
        </p:spPr>
        <p:txBody>
          <a:bodyPr anchorCtr="0" anchor="ctr" bIns="91425" lIns="91425" spcFirstLastPara="1" rIns="91425" wrap="square" tIns="91425">
            <a:normAutofit/>
          </a:bodyPr>
          <a:lstStyle/>
          <a:p>
            <a:pPr indent="0" lvl="0" marL="0" rtl="0" algn="ctr">
              <a:lnSpc>
                <a:spcPct val="150000"/>
              </a:lnSpc>
              <a:spcBef>
                <a:spcPts val="0"/>
              </a:spcBef>
              <a:spcAft>
                <a:spcPts val="0"/>
              </a:spcAft>
              <a:buNone/>
            </a:pPr>
            <a:r>
              <a:rPr b="1" lang="en" sz="3200">
                <a:solidFill>
                  <a:srgbClr val="980000"/>
                </a:solidFill>
                <a:latin typeface="EB Garamond"/>
                <a:ea typeface="EB Garamond"/>
                <a:cs typeface="EB Garamond"/>
                <a:sym typeface="EB Garamond"/>
              </a:rPr>
              <a:t>Thank you!</a:t>
            </a:r>
            <a:endParaRPr b="1" sz="3200">
              <a:solidFill>
                <a:srgbClr val="980000"/>
              </a:solidFill>
              <a:latin typeface="EB Garamond"/>
              <a:ea typeface="EB Garamond"/>
              <a:cs typeface="EB Garamond"/>
              <a:sym typeface="EB Garamond"/>
            </a:endParaRPr>
          </a:p>
        </p:txBody>
      </p:sp>
      <p:sp>
        <p:nvSpPr>
          <p:cNvPr id="891" name="Google Shape;891;p79"/>
          <p:cNvSpPr txBox="1"/>
          <p:nvPr>
            <p:ph idx="1" type="subTitle"/>
          </p:nvPr>
        </p:nvSpPr>
        <p:spPr>
          <a:xfrm>
            <a:off x="311700" y="1614925"/>
            <a:ext cx="8520600" cy="792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900">
                <a:solidFill>
                  <a:srgbClr val="434343"/>
                </a:solidFill>
                <a:latin typeface="EB Garamond Medium"/>
                <a:ea typeface="EB Garamond Medium"/>
                <a:cs typeface="EB Garamond Medium"/>
                <a:sym typeface="EB Garamond Medium"/>
              </a:rPr>
              <a:t>Critical Research and Critical Technical Practice</a:t>
            </a:r>
            <a:endParaRPr sz="1900">
              <a:solidFill>
                <a:srgbClr val="434343"/>
              </a:solidFill>
              <a:latin typeface="EB Garamond Medium"/>
              <a:ea typeface="EB Garamond Medium"/>
              <a:cs typeface="EB Garamond Medium"/>
              <a:sym typeface="EB Garamond Medium"/>
            </a:endParaRPr>
          </a:p>
          <a:p>
            <a:pPr indent="0" lvl="0" marL="0" rtl="0" algn="ctr">
              <a:spcBef>
                <a:spcPts val="0"/>
              </a:spcBef>
              <a:spcAft>
                <a:spcPts val="0"/>
              </a:spcAft>
              <a:buNone/>
            </a:pPr>
            <a:r>
              <a:rPr lang="en" sz="1900">
                <a:solidFill>
                  <a:srgbClr val="666666"/>
                </a:solidFill>
                <a:latin typeface="EB Garamond"/>
                <a:ea typeface="EB Garamond"/>
                <a:cs typeface="EB Garamond"/>
                <a:sym typeface="EB Garamond"/>
              </a:rPr>
              <a:t>A tutorial</a:t>
            </a:r>
            <a:endParaRPr sz="1900">
              <a:solidFill>
                <a:srgbClr val="666666"/>
              </a:solidFill>
              <a:latin typeface="EB Garamond"/>
              <a:ea typeface="EB Garamond"/>
              <a:cs typeface="EB Garamond"/>
              <a:sym typeface="EB Garamond"/>
            </a:endParaRPr>
          </a:p>
        </p:txBody>
      </p:sp>
      <p:sp>
        <p:nvSpPr>
          <p:cNvPr id="892" name="Google Shape;892;p79"/>
          <p:cNvSpPr txBox="1"/>
          <p:nvPr/>
        </p:nvSpPr>
        <p:spPr>
          <a:xfrm>
            <a:off x="0" y="2901325"/>
            <a:ext cx="9144000" cy="7281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lang="en" sz="1800">
                <a:solidFill>
                  <a:srgbClr val="333333"/>
                </a:solidFill>
                <a:latin typeface="EB Garamond"/>
                <a:ea typeface="EB Garamond"/>
                <a:cs typeface="EB Garamond"/>
                <a:sym typeface="EB Garamond"/>
              </a:rPr>
              <a:t>Any critical comments, feedbacks, and susggestions are welcome!</a:t>
            </a:r>
            <a:endParaRPr sz="1500">
              <a:solidFill>
                <a:schemeClr val="dk2"/>
              </a:solidFill>
              <a:latin typeface="EB Garamond"/>
              <a:ea typeface="EB Garamond"/>
              <a:cs typeface="EB Garamond"/>
              <a:sym typeface="EB Garamond"/>
            </a:endParaRPr>
          </a:p>
          <a:p>
            <a:pPr indent="0" lvl="0" marL="0" rtl="0" algn="ctr">
              <a:lnSpc>
                <a:spcPct val="150000"/>
              </a:lnSpc>
              <a:spcBef>
                <a:spcPts val="0"/>
              </a:spcBef>
              <a:spcAft>
                <a:spcPts val="0"/>
              </a:spcAft>
              <a:buNone/>
            </a:pPr>
            <a:r>
              <a:rPr lang="en" sz="1500">
                <a:solidFill>
                  <a:schemeClr val="dk2"/>
                </a:solidFill>
                <a:latin typeface="EB Garamond"/>
                <a:ea typeface="EB Garamond"/>
                <a:cs typeface="EB Garamond"/>
                <a:sym typeface="EB Garamond"/>
              </a:rPr>
              <a:t> Critical Technical Practice Working Group @ SFU        </a:t>
            </a:r>
            <a:r>
              <a:rPr lang="en" sz="1500">
                <a:solidFill>
                  <a:schemeClr val="accent1"/>
                </a:solidFill>
                <a:uFill>
                  <a:noFill/>
                </a:uFill>
                <a:latin typeface="EB Garamond"/>
                <a:ea typeface="EB Garamond"/>
                <a:cs typeface="EB Garamond"/>
                <a:sym typeface="EB Garamond"/>
                <a:hlinkClick r:id="rId3">
                  <a:extLst>
                    <a:ext uri="{A12FA001-AC4F-418D-AE19-62706E023703}">
                      <ahyp:hlinkClr val="tx"/>
                    </a:ext>
                  </a:extLst>
                </a:hlinkClick>
              </a:rPr>
              <a:t>critical-technical-practice.github.io</a:t>
            </a:r>
            <a:endParaRPr sz="1500">
              <a:solidFill>
                <a:schemeClr val="accent1"/>
              </a:solidFill>
              <a:latin typeface="EB Garamond"/>
              <a:ea typeface="EB Garamond"/>
              <a:cs typeface="EB Garamond"/>
              <a:sym typeface="EB Garamond"/>
            </a:endParaRPr>
          </a:p>
          <a:p>
            <a:pPr indent="0" lvl="0" marL="0" rtl="0" algn="ctr">
              <a:lnSpc>
                <a:spcPct val="150000"/>
              </a:lnSpc>
              <a:spcBef>
                <a:spcPts val="0"/>
              </a:spcBef>
              <a:spcAft>
                <a:spcPts val="0"/>
              </a:spcAft>
              <a:buNone/>
            </a:pPr>
            <a:r>
              <a:t/>
            </a:r>
            <a:endParaRPr sz="1800">
              <a:solidFill>
                <a:schemeClr val="accent1"/>
              </a:solidFill>
              <a:latin typeface="EB Garamond"/>
              <a:ea typeface="EB Garamond"/>
              <a:cs typeface="EB Garamond"/>
              <a:sym typeface="EB Garamond"/>
            </a:endParaRPr>
          </a:p>
          <a:p>
            <a:pPr indent="0" lvl="0" marL="0" rtl="0" algn="ctr">
              <a:lnSpc>
                <a:spcPct val="150000"/>
              </a:lnSpc>
              <a:spcBef>
                <a:spcPts val="0"/>
              </a:spcBef>
              <a:spcAft>
                <a:spcPts val="0"/>
              </a:spcAft>
              <a:buNone/>
            </a:pPr>
            <a:r>
              <a:t/>
            </a:r>
            <a:endParaRPr sz="1800">
              <a:solidFill>
                <a:schemeClr val="dk2"/>
              </a:solidFill>
              <a:latin typeface="EB Garamond"/>
              <a:ea typeface="EB Garamond"/>
              <a:cs typeface="EB Garamond"/>
              <a:sym typeface="EB Garamond"/>
            </a:endParaRPr>
          </a:p>
        </p:txBody>
      </p:sp>
      <p:cxnSp>
        <p:nvCxnSpPr>
          <p:cNvPr id="893" name="Google Shape;893;p79"/>
          <p:cNvCxnSpPr/>
          <p:nvPr/>
        </p:nvCxnSpPr>
        <p:spPr>
          <a:xfrm>
            <a:off x="1092450" y="2618298"/>
            <a:ext cx="6959100" cy="0"/>
          </a:xfrm>
          <a:prstGeom prst="straightConnector1">
            <a:avLst/>
          </a:prstGeom>
          <a:noFill/>
          <a:ln cap="flat" cmpd="sng" w="9525">
            <a:solidFill>
              <a:srgbClr val="999999"/>
            </a:solidFill>
            <a:prstDash val="solid"/>
            <a:round/>
            <a:headEnd len="med" w="med" type="none"/>
            <a:tailEnd len="med" w="med" type="none"/>
          </a:ln>
        </p:spPr>
      </p:cxnSp>
      <p:sp>
        <p:nvSpPr>
          <p:cNvPr id="894" name="Google Shape;894;p7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8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00" name="Google Shape;900;p8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a:t>Backup slides</a:t>
            </a:r>
            <a:endParaRPr/>
          </a:p>
        </p:txBody>
      </p:sp>
      <p:sp>
        <p:nvSpPr>
          <p:cNvPr id="901" name="Google Shape;901;p8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02" name="Google Shape;902;p80"/>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80"/>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8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Possible critiques</a:t>
            </a:r>
            <a:endParaRPr/>
          </a:p>
        </p:txBody>
      </p:sp>
      <p:sp>
        <p:nvSpPr>
          <p:cNvPr id="909" name="Google Shape;909;p8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10" name="Google Shape;910;p81"/>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 - Stated values 1: Performance</a:t>
            </a:r>
            <a:endParaRPr/>
          </a:p>
        </p:txBody>
      </p:sp>
      <p:sp>
        <p:nvSpPr>
          <p:cNvPr id="911" name="Google Shape;911;p81"/>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
        <p:nvSpPr>
          <p:cNvPr id="912" name="Google Shape;912;p81"/>
          <p:cNvSpPr txBox="1"/>
          <p:nvPr>
            <p:ph idx="1" type="body"/>
          </p:nvPr>
        </p:nvSpPr>
        <p:spPr>
          <a:xfrm>
            <a:off x="207725" y="1152475"/>
            <a:ext cx="4364400" cy="3416400"/>
          </a:xfrm>
          <a:prstGeom prst="rect">
            <a:avLst/>
          </a:prstGeom>
        </p:spPr>
        <p:txBody>
          <a:bodyPr anchorCtr="0" anchor="t" bIns="91425" lIns="91425" spcFirstLastPara="1" rIns="91425" wrap="square" tIns="91425">
            <a:normAutofit fontScale="85000"/>
          </a:bodyPr>
          <a:lstStyle/>
          <a:p>
            <a:pPr indent="-341948" lvl="0" marL="457200" rtl="0" algn="l">
              <a:spcBef>
                <a:spcPts val="0"/>
              </a:spcBef>
              <a:spcAft>
                <a:spcPts val="0"/>
              </a:spcAft>
              <a:buSzPct val="100000"/>
              <a:buAutoNum type="arabicPeriod"/>
            </a:pPr>
            <a:r>
              <a:rPr lang="en"/>
              <a:t>Why is the calculation of “performance” “giving equal weight to each instance”?</a:t>
            </a:r>
            <a:endParaRPr/>
          </a:p>
          <a:p>
            <a:pPr indent="-341948" lvl="0" marL="457200" rtl="0" algn="l">
              <a:spcBef>
                <a:spcPts val="1000"/>
              </a:spcBef>
              <a:spcAft>
                <a:spcPts val="0"/>
              </a:spcAft>
              <a:buSzPct val="100000"/>
              <a:buAutoNum type="arabicPeriod"/>
            </a:pPr>
            <a:r>
              <a:rPr lang="en"/>
              <a:t>Why is “performance” measured on datasets that are ‘typically preestablished, large corpora with discrete “ground truth” labels’ being viewed as the sole indicator of algorithmic efficacy?</a:t>
            </a:r>
            <a:endParaRPr/>
          </a:p>
          <a:p>
            <a:pPr indent="-341948" lvl="0" marL="457200" rtl="0" algn="l">
              <a:spcBef>
                <a:spcPts val="1000"/>
              </a:spcBef>
              <a:spcAft>
                <a:spcPts val="1000"/>
              </a:spcAft>
              <a:buSzPct val="100000"/>
              <a:buAutoNum type="arabicPeriod"/>
            </a:pPr>
            <a:r>
              <a:rPr lang="en"/>
              <a:t>Why is “performance” solely defined as “state-of-the-art” results?</a:t>
            </a:r>
            <a:endParaRPr/>
          </a:p>
        </p:txBody>
      </p:sp>
      <p:graphicFrame>
        <p:nvGraphicFramePr>
          <p:cNvPr id="913" name="Google Shape;913;p81"/>
          <p:cNvGraphicFramePr/>
          <p:nvPr/>
        </p:nvGraphicFramePr>
        <p:xfrm>
          <a:off x="4651750" y="585800"/>
          <a:ext cx="3000000" cy="3000000"/>
        </p:xfrm>
        <a:graphic>
          <a:graphicData uri="http://schemas.openxmlformats.org/drawingml/2006/table">
            <a:tbl>
              <a:tblPr>
                <a:noFill/>
                <a:tableStyleId>{EB7D899F-54B5-47A3-A52D-23B6D40A6CB9}</a:tableStyleId>
              </a:tblPr>
              <a:tblGrid>
                <a:gridCol w="4473200"/>
              </a:tblGrid>
              <a:tr h="1000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“In addition to having theoretically sound grounds, the proposed method also</a:t>
                      </a:r>
                      <a:r>
                        <a:rPr lang="en" sz="1450">
                          <a:solidFill>
                            <a:srgbClr val="333333"/>
                          </a:solidFill>
                          <a:latin typeface="Georgia"/>
                          <a:ea typeface="Georgia"/>
                          <a:cs typeface="Georgia"/>
                          <a:sym typeface="Georgia"/>
                        </a:rPr>
                        <a:t> </a:t>
                      </a:r>
                      <a:r>
                        <a:rPr b="1" lang="en" sz="1450">
                          <a:solidFill>
                            <a:srgbClr val="333333"/>
                          </a:solidFill>
                          <a:latin typeface="Georgia"/>
                          <a:ea typeface="Georgia"/>
                          <a:cs typeface="Georgia"/>
                          <a:sym typeface="Georgia"/>
                        </a:rPr>
                        <a:t>outperformed state-of-the-art</a:t>
                      </a:r>
                      <a:r>
                        <a:rPr b="1" lang="en" sz="1450">
                          <a:solidFill>
                            <a:srgbClr val="333333"/>
                          </a:solidFill>
                          <a:latin typeface="Georgia"/>
                          <a:ea typeface="Georgia"/>
                          <a:cs typeface="Georgia"/>
                          <a:sym typeface="Georgia"/>
                        </a:rPr>
                        <a:t> </a:t>
                      </a:r>
                      <a:r>
                        <a:rPr lang="en" sz="1450">
                          <a:solidFill>
                            <a:srgbClr val="333333"/>
                          </a:solidFill>
                          <a:latin typeface="Georgia"/>
                          <a:ea typeface="Georgia"/>
                          <a:cs typeface="Georgia"/>
                          <a:sym typeface="Georgia"/>
                        </a:rPr>
                        <a:t>methods in two experiments with real data.”</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graphicFrame>
        <p:nvGraphicFramePr>
          <p:cNvPr id="914" name="Google Shape;914;p81"/>
          <p:cNvGraphicFramePr/>
          <p:nvPr/>
        </p:nvGraphicFramePr>
        <p:xfrm>
          <a:off x="4651750" y="2667000"/>
          <a:ext cx="3000000" cy="3000000"/>
        </p:xfrm>
        <a:graphic>
          <a:graphicData uri="http://schemas.openxmlformats.org/drawingml/2006/table">
            <a:tbl>
              <a:tblPr>
                <a:solidFill>
                  <a:srgbClr val="FFFFFF"/>
                </a:solidFill>
                <a:tableStyleId>{EB7D899F-54B5-47A3-A52D-23B6D40A6CB9}</a:tableStyleId>
              </a:tblPr>
              <a:tblGrid>
                <a:gridCol w="4473200"/>
              </a:tblGrid>
              <a:tr h="685800">
                <a:tc>
                  <a:txBody>
                    <a:bodyPr/>
                    <a:lstStyle/>
                    <a:p>
                      <a:pPr indent="0" lvl="0" marL="0" rtl="0" algn="l">
                        <a:lnSpc>
                          <a:spcPct val="142857"/>
                        </a:lnSpc>
                        <a:spcBef>
                          <a:spcPts val="1100"/>
                        </a:spcBef>
                        <a:spcAft>
                          <a:spcPts val="1100"/>
                        </a:spcAft>
                        <a:buNone/>
                      </a:pPr>
                      <a:r>
                        <a:rPr lang="en" sz="1450">
                          <a:solidFill>
                            <a:srgbClr val="333333"/>
                          </a:solidFill>
                          <a:latin typeface="Georgia"/>
                          <a:ea typeface="Georgia"/>
                          <a:cs typeface="Georgia"/>
                          <a:sym typeface="Georgia"/>
                        </a:rPr>
                        <a:t>“Experiments show that PointCNN achieves on par or better </a:t>
                      </a:r>
                      <a:r>
                        <a:rPr b="1" lang="en" sz="1450">
                          <a:solidFill>
                            <a:srgbClr val="333333"/>
                          </a:solidFill>
                          <a:latin typeface="Georgia"/>
                          <a:ea typeface="Georgia"/>
                          <a:cs typeface="Georgia"/>
                          <a:sym typeface="Georgia"/>
                        </a:rPr>
                        <a:t>performance</a:t>
                      </a:r>
                      <a:r>
                        <a:rPr lang="en" sz="1450">
                          <a:solidFill>
                            <a:srgbClr val="333333"/>
                          </a:solidFill>
                          <a:latin typeface="Georgia"/>
                          <a:ea typeface="Georgia"/>
                          <a:cs typeface="Georgia"/>
                          <a:sym typeface="Georgia"/>
                        </a:rPr>
                        <a:t> than </a:t>
                      </a:r>
                      <a:r>
                        <a:rPr b="1" lang="en" sz="1450">
                          <a:solidFill>
                            <a:srgbClr val="333333"/>
                          </a:solidFill>
                          <a:latin typeface="Georgia"/>
                          <a:ea typeface="Georgia"/>
                          <a:cs typeface="Georgia"/>
                          <a:sym typeface="Georgia"/>
                        </a:rPr>
                        <a:t>state-of-the-art methods </a:t>
                      </a:r>
                      <a:r>
                        <a:rPr lang="en" sz="1450">
                          <a:solidFill>
                            <a:srgbClr val="333333"/>
                          </a:solidFill>
                          <a:latin typeface="Georgia"/>
                          <a:ea typeface="Georgia"/>
                          <a:cs typeface="Georgia"/>
                          <a:sym typeface="Georgia"/>
                        </a:rPr>
                        <a:t>on multiple challenging </a:t>
                      </a:r>
                      <a:r>
                        <a:rPr b="1" lang="en" sz="1450">
                          <a:solidFill>
                            <a:srgbClr val="333333"/>
                          </a:solidFill>
                          <a:latin typeface="Georgia"/>
                          <a:ea typeface="Georgia"/>
                          <a:cs typeface="Georgia"/>
                          <a:sym typeface="Georgia"/>
                        </a:rPr>
                        <a:t>benchmark datasets</a:t>
                      </a:r>
                      <a:r>
                        <a:rPr lang="en" sz="1450">
                          <a:solidFill>
                            <a:srgbClr val="333333"/>
                          </a:solidFill>
                          <a:latin typeface="Georgia"/>
                          <a:ea typeface="Georgia"/>
                          <a:cs typeface="Georgia"/>
                          <a:sym typeface="Georgia"/>
                        </a:rPr>
                        <a:t> and tasks.”</a:t>
                      </a:r>
                      <a:endParaRPr sz="1450">
                        <a:solidFill>
                          <a:srgbClr val="333333"/>
                        </a:solidFill>
                        <a:latin typeface="Georgia"/>
                        <a:ea typeface="Georgia"/>
                        <a:cs typeface="Georgia"/>
                        <a:sym typeface="Georgia"/>
                      </a:endParaRPr>
                    </a:p>
                  </a:txBody>
                  <a:tcPr marT="76200" marB="76200" marR="76200" marL="76200">
                    <a:lnT cap="flat" cmpd="sng" w="8650">
                      <a:solidFill>
                        <a:srgbClr val="DDDDDD"/>
                      </a:solidFill>
                      <a:prstDash val="solid"/>
                      <a:round/>
                      <a:headEnd len="sm" w="sm" type="none"/>
                      <a:tailEnd len="sm" w="sm" type="none"/>
                    </a:lnT>
                    <a:lnB cap="flat" cmpd="sng" w="8650">
                      <a:solidFill>
                        <a:srgbClr val="DDDDDD"/>
                      </a:solidFill>
                      <a:prstDash val="solid"/>
                      <a:round/>
                      <a:headEnd len="sm" w="sm" type="none"/>
                      <a:tailEnd len="sm" w="sm" type="none"/>
                    </a:lnB>
                    <a:solidFill>
                      <a:srgbClr val="F3F3F3"/>
                    </a:solidFill>
                  </a:tcPr>
                </a:tc>
              </a:tr>
              <a:tr h="161925">
                <a:tc>
                  <a:txBody>
                    <a:bodyPr/>
                    <a:lstStyle/>
                    <a:p>
                      <a:pPr indent="0" lvl="0" marL="0" rtl="0" algn="l">
                        <a:spcBef>
                          <a:spcPts val="0"/>
                        </a:spcBef>
                        <a:spcAft>
                          <a:spcPts val="0"/>
                        </a:spcAft>
                        <a:buNone/>
                      </a:pPr>
                      <a:r>
                        <a:t/>
                      </a:r>
                      <a:endParaRPr/>
                    </a:p>
                  </a:txBody>
                  <a:tcPr marT="76200" marB="76200" marR="76200" marL="76200">
                    <a:lnT cap="flat" cmpd="sng" w="8650">
                      <a:solidFill>
                        <a:srgbClr val="DDDDDD"/>
                      </a:solidFill>
                      <a:prstDash val="solid"/>
                      <a:round/>
                      <a:headEnd len="sm" w="sm" type="none"/>
                      <a:tailEnd len="sm" w="sm" type="none"/>
                    </a:lnT>
                  </a:tcPr>
                </a:tc>
              </a:tr>
            </a:tbl>
          </a:graphicData>
        </a:graphic>
      </p:graphicFrame>
      <p:sp>
        <p:nvSpPr>
          <p:cNvPr id="915" name="Google Shape;915;p81"/>
          <p:cNvSpPr txBox="1"/>
          <p:nvPr/>
        </p:nvSpPr>
        <p:spPr>
          <a:xfrm>
            <a:off x="4709175" y="171325"/>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1</a:t>
            </a:r>
            <a:endParaRPr b="1" sz="1600">
              <a:latin typeface="EB Garamond"/>
              <a:ea typeface="EB Garamond"/>
              <a:cs typeface="EB Garamond"/>
              <a:sym typeface="EB Garamond"/>
            </a:endParaRPr>
          </a:p>
        </p:txBody>
      </p:sp>
      <p:sp>
        <p:nvSpPr>
          <p:cNvPr id="916" name="Google Shape;916;p81"/>
          <p:cNvSpPr txBox="1"/>
          <p:nvPr/>
        </p:nvSpPr>
        <p:spPr>
          <a:xfrm>
            <a:off x="4709175" y="2270885"/>
            <a:ext cx="1335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EB Garamond"/>
                <a:ea typeface="EB Garamond"/>
                <a:cs typeface="EB Garamond"/>
                <a:sym typeface="EB Garamond"/>
              </a:rPr>
              <a:t>Case 2</a:t>
            </a:r>
            <a:endParaRPr b="1" sz="1600">
              <a:latin typeface="EB Garamond"/>
              <a:ea typeface="EB Garamond"/>
              <a:cs typeface="EB Garamond"/>
              <a:sym typeface="EB 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8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22" name="Google Shape;922;p82"/>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Image adapted from: Jin, Vincent, and Hamarneh. 2025. </a:t>
            </a:r>
            <a:r>
              <a:rPr lang="en" u="sng">
                <a:solidFill>
                  <a:schemeClr val="accent5"/>
                </a:solidFill>
                <a:hlinkClick r:id="rId3">
                  <a:extLst>
                    <a:ext uri="{A12FA001-AC4F-418D-AE19-62706E023703}">
                      <ahyp:hlinkClr val="tx"/>
                    </a:ext>
                  </a:extLst>
                </a:hlinkClick>
              </a:rPr>
              <a:t>AI for Just Work: Constructing Diverse Imaginations of AI beyond "Replacing Humans"</a:t>
            </a:r>
            <a:r>
              <a:rPr lang="en"/>
              <a:t>.</a:t>
            </a:r>
            <a:endParaRPr/>
          </a:p>
        </p:txBody>
      </p:sp>
      <p:sp>
        <p:nvSpPr>
          <p:cNvPr id="923" name="Google Shape;923;p82"/>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Understanding the systemic issue: two contrasting worldviews</a:t>
            </a:r>
            <a:endParaRPr/>
          </a:p>
        </p:txBody>
      </p:sp>
      <p:pic>
        <p:nvPicPr>
          <p:cNvPr id="924" name="Google Shape;924;p82" title="Critical research and critical technical practice (1).jpg"/>
          <p:cNvPicPr preferRelativeResize="0"/>
          <p:nvPr/>
        </p:nvPicPr>
        <p:blipFill rotWithShape="1">
          <a:blip r:embed="rId4">
            <a:alphaModFix/>
          </a:blip>
          <a:srcRect b="13152" l="3407" r="21721" t="20425"/>
          <a:stretch/>
        </p:blipFill>
        <p:spPr>
          <a:xfrm>
            <a:off x="5976325" y="1329020"/>
            <a:ext cx="2651760" cy="1325880"/>
          </a:xfrm>
          <a:prstGeom prst="rect">
            <a:avLst/>
          </a:prstGeom>
          <a:noFill/>
          <a:ln>
            <a:noFill/>
          </a:ln>
        </p:spPr>
      </p:pic>
      <p:pic>
        <p:nvPicPr>
          <p:cNvPr id="925" name="Google Shape;925;p82" title="Critical research and critical technical practice.jpg"/>
          <p:cNvPicPr preferRelativeResize="0"/>
          <p:nvPr/>
        </p:nvPicPr>
        <p:blipFill rotWithShape="1">
          <a:blip r:embed="rId5">
            <a:alphaModFix/>
          </a:blip>
          <a:srcRect b="13152" l="3407" r="21721" t="20425"/>
          <a:stretch/>
        </p:blipFill>
        <p:spPr>
          <a:xfrm>
            <a:off x="1290450" y="1329020"/>
            <a:ext cx="2651760" cy="1321446"/>
          </a:xfrm>
          <a:prstGeom prst="rect">
            <a:avLst/>
          </a:prstGeom>
          <a:noFill/>
          <a:ln>
            <a:noFill/>
          </a:ln>
        </p:spPr>
      </p:pic>
      <p:sp>
        <p:nvSpPr>
          <p:cNvPr id="926" name="Google Shape;926;p82"/>
          <p:cNvSpPr txBox="1"/>
          <p:nvPr/>
        </p:nvSpPr>
        <p:spPr>
          <a:xfrm>
            <a:off x="1515584" y="3361623"/>
            <a:ext cx="2085300" cy="330900"/>
          </a:xfrm>
          <a:prstGeom prst="rect">
            <a:avLst/>
          </a:prstGeom>
          <a:noFill/>
          <a:ln>
            <a:noFill/>
          </a:ln>
        </p:spPr>
        <p:txBody>
          <a:bodyPr anchorCtr="0" anchor="ctr" bIns="65525" lIns="65525" spcFirstLastPara="1" rIns="65525" wrap="square" tIns="65525">
            <a:noAutofit/>
          </a:bodyPr>
          <a:lstStyle/>
          <a:p>
            <a:pPr indent="0" lvl="0" marL="0" rtl="0" algn="ctr">
              <a:spcBef>
                <a:spcPts val="0"/>
              </a:spcBef>
              <a:spcAft>
                <a:spcPts val="0"/>
              </a:spcAft>
              <a:buNone/>
            </a:pPr>
            <a:r>
              <a:rPr lang="en" sz="1290"/>
              <a:t>Human experience</a:t>
            </a:r>
            <a:endParaRPr sz="1290"/>
          </a:p>
        </p:txBody>
      </p:sp>
      <p:sp>
        <p:nvSpPr>
          <p:cNvPr id="927" name="Google Shape;927;p82"/>
          <p:cNvSpPr txBox="1"/>
          <p:nvPr/>
        </p:nvSpPr>
        <p:spPr>
          <a:xfrm>
            <a:off x="1623531" y="3588103"/>
            <a:ext cx="1845600" cy="165300"/>
          </a:xfrm>
          <a:prstGeom prst="rect">
            <a:avLst/>
          </a:prstGeom>
          <a:noFill/>
          <a:ln>
            <a:noFill/>
          </a:ln>
        </p:spPr>
        <p:txBody>
          <a:bodyPr anchorCtr="0" anchor="ctr" bIns="65525" lIns="65525" spcFirstLastPara="1" rIns="65525" wrap="square" tIns="65525">
            <a:noAutofit/>
          </a:bodyPr>
          <a:lstStyle/>
          <a:p>
            <a:pPr indent="0" lvl="0" marL="0" rtl="0" algn="ctr">
              <a:spcBef>
                <a:spcPts val="0"/>
              </a:spcBef>
              <a:spcAft>
                <a:spcPts val="0"/>
              </a:spcAft>
              <a:buNone/>
            </a:pPr>
            <a:r>
              <a:rPr lang="en" sz="860"/>
              <a:t>(Labor, knowledge, data, etc.)</a:t>
            </a:r>
            <a:endParaRPr sz="860"/>
          </a:p>
        </p:txBody>
      </p:sp>
      <p:cxnSp>
        <p:nvCxnSpPr>
          <p:cNvPr id="928" name="Google Shape;928;p82"/>
          <p:cNvCxnSpPr/>
          <p:nvPr/>
        </p:nvCxnSpPr>
        <p:spPr>
          <a:xfrm>
            <a:off x="3264946" y="3531102"/>
            <a:ext cx="399600" cy="0"/>
          </a:xfrm>
          <a:prstGeom prst="straightConnector1">
            <a:avLst/>
          </a:prstGeom>
          <a:noFill/>
          <a:ln cap="flat" cmpd="sng" w="6825">
            <a:solidFill>
              <a:srgbClr val="000000"/>
            </a:solidFill>
            <a:prstDash val="solid"/>
            <a:round/>
            <a:headEnd len="med" w="med" type="none"/>
            <a:tailEnd len="med" w="med" type="triangle"/>
          </a:ln>
        </p:spPr>
      </p:cxnSp>
      <p:sp>
        <p:nvSpPr>
          <p:cNvPr id="929" name="Google Shape;929;p82"/>
          <p:cNvSpPr/>
          <p:nvPr/>
        </p:nvSpPr>
        <p:spPr>
          <a:xfrm>
            <a:off x="1199" y="3739676"/>
            <a:ext cx="4481400" cy="651300"/>
          </a:xfrm>
          <a:prstGeom prst="cube">
            <a:avLst>
              <a:gd fmla="val 93336" name="adj"/>
            </a:avLst>
          </a:prstGeom>
          <a:gradFill>
            <a:gsLst>
              <a:gs pos="0">
                <a:srgbClr val="4D4D4D">
                  <a:alpha val="48100"/>
                </a:srgbClr>
              </a:gs>
              <a:gs pos="100000">
                <a:srgbClr val="000000">
                  <a:alpha val="48100"/>
                </a:srgbClr>
              </a:gs>
            </a:gsLst>
            <a:path path="circle">
              <a:fillToRect b="50%" l="50%" r="50%" t="50%"/>
            </a:path>
            <a:tileRect/>
          </a:gradFill>
          <a:ln>
            <a:noFill/>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30" name="Google Shape;930;p82"/>
          <p:cNvSpPr/>
          <p:nvPr/>
        </p:nvSpPr>
        <p:spPr>
          <a:xfrm rot="7046889">
            <a:off x="419693" y="3667393"/>
            <a:ext cx="348197" cy="253326"/>
          </a:xfrm>
          <a:prstGeom prst="triangle">
            <a:avLst>
              <a:gd fmla="val 51334" name="adj"/>
            </a:avLst>
          </a:prstGeom>
          <a:solidFill>
            <a:srgbClr val="FFFFFF"/>
          </a:solidFill>
          <a:ln>
            <a:noFill/>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31" name="Google Shape;931;p82"/>
          <p:cNvSpPr/>
          <p:nvPr/>
        </p:nvSpPr>
        <p:spPr>
          <a:xfrm rot="7046889">
            <a:off x="239954" y="3880065"/>
            <a:ext cx="348197" cy="131092"/>
          </a:xfrm>
          <a:prstGeom prst="triangle">
            <a:avLst>
              <a:gd fmla="val 51334" name="adj"/>
            </a:avLst>
          </a:prstGeom>
          <a:solidFill>
            <a:srgbClr val="FFFFFF"/>
          </a:solidFill>
          <a:ln>
            <a:noFill/>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32" name="Google Shape;932;p82"/>
          <p:cNvSpPr txBox="1"/>
          <p:nvPr/>
        </p:nvSpPr>
        <p:spPr>
          <a:xfrm>
            <a:off x="1057916" y="3882853"/>
            <a:ext cx="2799900" cy="330900"/>
          </a:xfrm>
          <a:prstGeom prst="rect">
            <a:avLst/>
          </a:prstGeom>
          <a:noFill/>
          <a:ln>
            <a:noFill/>
          </a:ln>
        </p:spPr>
        <p:txBody>
          <a:bodyPr anchorCtr="0" anchor="ctr" bIns="65525" lIns="65525" spcFirstLastPara="1" rIns="65525" wrap="square" tIns="65525">
            <a:noAutofit/>
          </a:bodyPr>
          <a:lstStyle/>
          <a:p>
            <a:pPr indent="0" lvl="0" marL="0" rtl="0" algn="ctr">
              <a:spcBef>
                <a:spcPts val="0"/>
              </a:spcBef>
              <a:spcAft>
                <a:spcPts val="0"/>
              </a:spcAft>
              <a:buNone/>
            </a:pPr>
            <a:r>
              <a:rPr lang="en" sz="1290">
                <a:solidFill>
                  <a:srgbClr val="FFFFFF"/>
                </a:solidFill>
              </a:rPr>
              <a:t>Living world</a:t>
            </a:r>
            <a:endParaRPr sz="1290">
              <a:solidFill>
                <a:srgbClr val="FFFFFF"/>
              </a:solidFill>
            </a:endParaRPr>
          </a:p>
        </p:txBody>
      </p:sp>
      <p:sp>
        <p:nvSpPr>
          <p:cNvPr id="933" name="Google Shape;933;p82"/>
          <p:cNvSpPr/>
          <p:nvPr/>
        </p:nvSpPr>
        <p:spPr>
          <a:xfrm>
            <a:off x="1403499" y="3962616"/>
            <a:ext cx="113400" cy="67200"/>
          </a:xfrm>
          <a:prstGeom prst="ellipse">
            <a:avLst/>
          </a:prstGeom>
          <a:gradFill>
            <a:gsLst>
              <a:gs pos="0">
                <a:srgbClr val="FFFFFF"/>
              </a:gs>
              <a:gs pos="100000">
                <a:srgbClr val="B3B3B3"/>
              </a:gs>
            </a:gsLst>
            <a:path path="circle">
              <a:fillToRect b="50%" l="50%" r="50%" t="50%"/>
            </a:path>
            <a:tileRect/>
          </a:gradFill>
          <a:ln>
            <a:noFill/>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34" name="Google Shape;934;p82"/>
          <p:cNvSpPr/>
          <p:nvPr/>
        </p:nvSpPr>
        <p:spPr>
          <a:xfrm>
            <a:off x="1440800" y="2982802"/>
            <a:ext cx="39000" cy="1021500"/>
          </a:xfrm>
          <a:prstGeom prst="can">
            <a:avLst>
              <a:gd fmla="val 25000" name="adj"/>
            </a:avLst>
          </a:prstGeom>
          <a:solidFill>
            <a:srgbClr val="CFE2F3"/>
          </a:solidFill>
          <a:ln cap="flat" cmpd="sng" w="6825">
            <a:solidFill>
              <a:srgbClr val="000000"/>
            </a:solidFill>
            <a:prstDash val="solid"/>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35" name="Google Shape;935;p82"/>
          <p:cNvSpPr/>
          <p:nvPr/>
        </p:nvSpPr>
        <p:spPr>
          <a:xfrm>
            <a:off x="829420" y="4136336"/>
            <a:ext cx="113400" cy="67200"/>
          </a:xfrm>
          <a:prstGeom prst="ellipse">
            <a:avLst/>
          </a:prstGeom>
          <a:gradFill>
            <a:gsLst>
              <a:gs pos="0">
                <a:srgbClr val="FFFFFF"/>
              </a:gs>
              <a:gs pos="100000">
                <a:srgbClr val="B3B3B3"/>
              </a:gs>
            </a:gsLst>
            <a:path path="circle">
              <a:fillToRect b="50%" l="50%" r="50%" t="50%"/>
            </a:path>
            <a:tileRect/>
          </a:gradFill>
          <a:ln>
            <a:noFill/>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36" name="Google Shape;936;p82"/>
          <p:cNvSpPr/>
          <p:nvPr/>
        </p:nvSpPr>
        <p:spPr>
          <a:xfrm>
            <a:off x="866712" y="3278776"/>
            <a:ext cx="39000" cy="899400"/>
          </a:xfrm>
          <a:prstGeom prst="can">
            <a:avLst>
              <a:gd fmla="val 25000" name="adj"/>
            </a:avLst>
          </a:prstGeom>
          <a:solidFill>
            <a:srgbClr val="CFE2F3"/>
          </a:solidFill>
          <a:ln cap="flat" cmpd="sng" w="6825">
            <a:solidFill>
              <a:srgbClr val="000000"/>
            </a:solidFill>
            <a:prstDash val="solid"/>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37" name="Google Shape;937;p82"/>
          <p:cNvSpPr/>
          <p:nvPr/>
        </p:nvSpPr>
        <p:spPr>
          <a:xfrm>
            <a:off x="3645805" y="3938095"/>
            <a:ext cx="113400" cy="67200"/>
          </a:xfrm>
          <a:prstGeom prst="ellipse">
            <a:avLst/>
          </a:prstGeom>
          <a:gradFill>
            <a:gsLst>
              <a:gs pos="0">
                <a:srgbClr val="FFFFFF"/>
              </a:gs>
              <a:gs pos="100000">
                <a:srgbClr val="B3B3B3"/>
              </a:gs>
            </a:gsLst>
            <a:path path="circle">
              <a:fillToRect b="50%" l="50%" r="50%" t="50%"/>
            </a:path>
            <a:tileRect/>
          </a:gradFill>
          <a:ln>
            <a:noFill/>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38" name="Google Shape;938;p82"/>
          <p:cNvSpPr/>
          <p:nvPr/>
        </p:nvSpPr>
        <p:spPr>
          <a:xfrm>
            <a:off x="3683105" y="2958221"/>
            <a:ext cx="39000" cy="1021500"/>
          </a:xfrm>
          <a:prstGeom prst="can">
            <a:avLst>
              <a:gd fmla="val 25000" name="adj"/>
            </a:avLst>
          </a:prstGeom>
          <a:solidFill>
            <a:srgbClr val="CFE2F3"/>
          </a:solidFill>
          <a:ln cap="flat" cmpd="sng" w="6825">
            <a:solidFill>
              <a:srgbClr val="000000"/>
            </a:solidFill>
            <a:prstDash val="solid"/>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39" name="Google Shape;939;p82"/>
          <p:cNvSpPr/>
          <p:nvPr/>
        </p:nvSpPr>
        <p:spPr>
          <a:xfrm>
            <a:off x="3432331" y="4245546"/>
            <a:ext cx="113400" cy="67200"/>
          </a:xfrm>
          <a:prstGeom prst="ellipse">
            <a:avLst/>
          </a:prstGeom>
          <a:gradFill>
            <a:gsLst>
              <a:gs pos="0">
                <a:srgbClr val="FFFFFF"/>
              </a:gs>
              <a:gs pos="100000">
                <a:srgbClr val="B3B3B3"/>
              </a:gs>
            </a:gsLst>
            <a:path path="circle">
              <a:fillToRect b="50%" l="50%" r="50%" t="50%"/>
            </a:path>
            <a:tileRect/>
          </a:gradFill>
          <a:ln>
            <a:noFill/>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40" name="Google Shape;940;p82"/>
          <p:cNvSpPr/>
          <p:nvPr/>
        </p:nvSpPr>
        <p:spPr>
          <a:xfrm>
            <a:off x="3469629" y="3265660"/>
            <a:ext cx="39000" cy="1021500"/>
          </a:xfrm>
          <a:prstGeom prst="can">
            <a:avLst>
              <a:gd fmla="val 25000" name="adj"/>
            </a:avLst>
          </a:prstGeom>
          <a:solidFill>
            <a:srgbClr val="CFE2F3"/>
          </a:solidFill>
          <a:ln cap="flat" cmpd="sng" w="6825">
            <a:solidFill>
              <a:srgbClr val="000000"/>
            </a:solidFill>
            <a:prstDash val="solid"/>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41" name="Google Shape;941;p82"/>
          <p:cNvSpPr/>
          <p:nvPr/>
        </p:nvSpPr>
        <p:spPr>
          <a:xfrm>
            <a:off x="604029" y="2789051"/>
            <a:ext cx="3684900" cy="651300"/>
          </a:xfrm>
          <a:prstGeom prst="cube">
            <a:avLst>
              <a:gd fmla="val 93981" name="adj"/>
            </a:avLst>
          </a:prstGeom>
          <a:solidFill>
            <a:srgbClr val="CFE2F3">
              <a:alpha val="48100"/>
            </a:srgbClr>
          </a:solidFill>
          <a:ln cap="flat" cmpd="sng" w="6825">
            <a:solidFill>
              <a:srgbClr val="000000"/>
            </a:solidFill>
            <a:prstDash val="dash"/>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42" name="Google Shape;942;p82"/>
          <p:cNvSpPr txBox="1"/>
          <p:nvPr/>
        </p:nvSpPr>
        <p:spPr>
          <a:xfrm>
            <a:off x="1401214" y="2796322"/>
            <a:ext cx="2314200" cy="529500"/>
          </a:xfrm>
          <a:prstGeom prst="rect">
            <a:avLst/>
          </a:prstGeom>
          <a:noFill/>
          <a:ln>
            <a:noFill/>
          </a:ln>
        </p:spPr>
        <p:txBody>
          <a:bodyPr anchorCtr="0" anchor="ctr" bIns="65525" lIns="65525" spcFirstLastPara="1" rIns="65525" wrap="square" tIns="65525">
            <a:noAutofit/>
          </a:bodyPr>
          <a:lstStyle/>
          <a:p>
            <a:pPr indent="0" lvl="0" marL="0" rtl="0" algn="ctr">
              <a:spcBef>
                <a:spcPts val="0"/>
              </a:spcBef>
              <a:spcAft>
                <a:spcPts val="0"/>
              </a:spcAft>
              <a:buNone/>
            </a:pPr>
            <a:r>
              <a:rPr lang="en" sz="1290"/>
              <a:t>Abstraction, </a:t>
            </a:r>
            <a:endParaRPr sz="1290"/>
          </a:p>
          <a:p>
            <a:pPr indent="0" lvl="0" marL="0" rtl="0" algn="ctr">
              <a:spcBef>
                <a:spcPts val="0"/>
              </a:spcBef>
              <a:spcAft>
                <a:spcPts val="0"/>
              </a:spcAft>
              <a:buNone/>
            </a:pPr>
            <a:r>
              <a:rPr lang="en" sz="1290"/>
              <a:t>Computational models</a:t>
            </a:r>
            <a:endParaRPr sz="1290"/>
          </a:p>
        </p:txBody>
      </p:sp>
      <p:grpSp>
        <p:nvGrpSpPr>
          <p:cNvPr id="943" name="Google Shape;943;p82"/>
          <p:cNvGrpSpPr/>
          <p:nvPr/>
        </p:nvGrpSpPr>
        <p:grpSpPr>
          <a:xfrm>
            <a:off x="1403502" y="2947980"/>
            <a:ext cx="113509" cy="102453"/>
            <a:chOff x="-1023450" y="3428988"/>
            <a:chExt cx="158400" cy="142971"/>
          </a:xfrm>
        </p:grpSpPr>
        <p:sp>
          <p:nvSpPr>
            <p:cNvPr id="944" name="Google Shape;944;p82"/>
            <p:cNvSpPr/>
            <p:nvPr/>
          </p:nvSpPr>
          <p:spPr>
            <a:xfrm>
              <a:off x="-1023450" y="3478059"/>
              <a:ext cx="158400" cy="93900"/>
            </a:xfrm>
            <a:prstGeom prst="ellipse">
              <a:avLst/>
            </a:prstGeom>
            <a:solidFill>
              <a:srgbClr val="CFE2F3"/>
            </a:solidFill>
            <a:ln cap="flat" cmpd="sng" w="6825">
              <a:solidFill>
                <a:srgbClr val="000000"/>
              </a:solidFill>
              <a:prstDash val="solid"/>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45" name="Google Shape;945;p82"/>
            <p:cNvSpPr/>
            <p:nvPr/>
          </p:nvSpPr>
          <p:spPr>
            <a:xfrm>
              <a:off x="-1023450" y="3428988"/>
              <a:ext cx="158400" cy="93900"/>
            </a:xfrm>
            <a:prstGeom prst="ellipse">
              <a:avLst/>
            </a:prstGeom>
            <a:solidFill>
              <a:srgbClr val="9FC5E8"/>
            </a:solidFill>
            <a:ln cap="flat" cmpd="sng" w="6825">
              <a:solidFill>
                <a:srgbClr val="000000"/>
              </a:solidFill>
              <a:prstDash val="solid"/>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cxnSp>
          <p:nvCxnSpPr>
            <p:cNvPr id="946" name="Google Shape;946;p82"/>
            <p:cNvCxnSpPr>
              <a:stCxn id="945" idx="2"/>
              <a:endCxn id="944" idx="2"/>
            </p:cNvCxnSpPr>
            <p:nvPr/>
          </p:nvCxnSpPr>
          <p:spPr>
            <a:xfrm>
              <a:off x="-1023450" y="3475938"/>
              <a:ext cx="0" cy="49200"/>
            </a:xfrm>
            <a:prstGeom prst="straightConnector1">
              <a:avLst/>
            </a:prstGeom>
            <a:noFill/>
            <a:ln cap="flat" cmpd="sng" w="6825">
              <a:solidFill>
                <a:srgbClr val="000000"/>
              </a:solidFill>
              <a:prstDash val="solid"/>
              <a:round/>
              <a:headEnd len="med" w="med" type="none"/>
              <a:tailEnd len="med" w="med" type="none"/>
            </a:ln>
          </p:spPr>
        </p:cxnSp>
        <p:cxnSp>
          <p:nvCxnSpPr>
            <p:cNvPr id="947" name="Google Shape;947;p82"/>
            <p:cNvCxnSpPr>
              <a:stCxn id="945" idx="6"/>
              <a:endCxn id="944" idx="6"/>
            </p:cNvCxnSpPr>
            <p:nvPr/>
          </p:nvCxnSpPr>
          <p:spPr>
            <a:xfrm>
              <a:off x="-865050" y="3475938"/>
              <a:ext cx="0" cy="49200"/>
            </a:xfrm>
            <a:prstGeom prst="straightConnector1">
              <a:avLst/>
            </a:prstGeom>
            <a:noFill/>
            <a:ln cap="flat" cmpd="sng" w="6825">
              <a:solidFill>
                <a:srgbClr val="000000"/>
              </a:solidFill>
              <a:prstDash val="solid"/>
              <a:round/>
              <a:headEnd len="med" w="med" type="none"/>
              <a:tailEnd len="med" w="med" type="none"/>
            </a:ln>
          </p:spPr>
        </p:cxnSp>
      </p:grpSp>
      <p:grpSp>
        <p:nvGrpSpPr>
          <p:cNvPr id="948" name="Google Shape;948;p82"/>
          <p:cNvGrpSpPr/>
          <p:nvPr/>
        </p:nvGrpSpPr>
        <p:grpSpPr>
          <a:xfrm>
            <a:off x="829423" y="3230910"/>
            <a:ext cx="113509" cy="102453"/>
            <a:chOff x="-1023450" y="3428988"/>
            <a:chExt cx="158400" cy="142971"/>
          </a:xfrm>
        </p:grpSpPr>
        <p:sp>
          <p:nvSpPr>
            <p:cNvPr id="949" name="Google Shape;949;p82"/>
            <p:cNvSpPr/>
            <p:nvPr/>
          </p:nvSpPr>
          <p:spPr>
            <a:xfrm>
              <a:off x="-1023450" y="3478059"/>
              <a:ext cx="158400" cy="93900"/>
            </a:xfrm>
            <a:prstGeom prst="ellipse">
              <a:avLst/>
            </a:prstGeom>
            <a:solidFill>
              <a:srgbClr val="CFE2F3"/>
            </a:solidFill>
            <a:ln cap="flat" cmpd="sng" w="6825">
              <a:solidFill>
                <a:srgbClr val="000000"/>
              </a:solidFill>
              <a:prstDash val="solid"/>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50" name="Google Shape;950;p82"/>
            <p:cNvSpPr/>
            <p:nvPr/>
          </p:nvSpPr>
          <p:spPr>
            <a:xfrm>
              <a:off x="-1023450" y="3428988"/>
              <a:ext cx="158400" cy="93900"/>
            </a:xfrm>
            <a:prstGeom prst="ellipse">
              <a:avLst/>
            </a:prstGeom>
            <a:solidFill>
              <a:srgbClr val="9FC5E8"/>
            </a:solidFill>
            <a:ln cap="flat" cmpd="sng" w="6825">
              <a:solidFill>
                <a:srgbClr val="000000"/>
              </a:solidFill>
              <a:prstDash val="solid"/>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cxnSp>
          <p:nvCxnSpPr>
            <p:cNvPr id="951" name="Google Shape;951;p82"/>
            <p:cNvCxnSpPr>
              <a:stCxn id="950" idx="2"/>
              <a:endCxn id="949" idx="2"/>
            </p:cNvCxnSpPr>
            <p:nvPr/>
          </p:nvCxnSpPr>
          <p:spPr>
            <a:xfrm>
              <a:off x="-1023450" y="3475938"/>
              <a:ext cx="0" cy="49200"/>
            </a:xfrm>
            <a:prstGeom prst="straightConnector1">
              <a:avLst/>
            </a:prstGeom>
            <a:noFill/>
            <a:ln cap="flat" cmpd="sng" w="6825">
              <a:solidFill>
                <a:srgbClr val="000000"/>
              </a:solidFill>
              <a:prstDash val="solid"/>
              <a:round/>
              <a:headEnd len="med" w="med" type="none"/>
              <a:tailEnd len="med" w="med" type="none"/>
            </a:ln>
          </p:spPr>
        </p:cxnSp>
        <p:cxnSp>
          <p:nvCxnSpPr>
            <p:cNvPr id="952" name="Google Shape;952;p82"/>
            <p:cNvCxnSpPr>
              <a:stCxn id="950" idx="6"/>
              <a:endCxn id="949" idx="6"/>
            </p:cNvCxnSpPr>
            <p:nvPr/>
          </p:nvCxnSpPr>
          <p:spPr>
            <a:xfrm>
              <a:off x="-865050" y="3475938"/>
              <a:ext cx="0" cy="49200"/>
            </a:xfrm>
            <a:prstGeom prst="straightConnector1">
              <a:avLst/>
            </a:prstGeom>
            <a:noFill/>
            <a:ln cap="flat" cmpd="sng" w="6825">
              <a:solidFill>
                <a:srgbClr val="000000"/>
              </a:solidFill>
              <a:prstDash val="solid"/>
              <a:round/>
              <a:headEnd len="med" w="med" type="none"/>
              <a:tailEnd len="med" w="med" type="none"/>
            </a:ln>
          </p:spPr>
        </p:cxnSp>
      </p:grpSp>
      <p:grpSp>
        <p:nvGrpSpPr>
          <p:cNvPr id="953" name="Google Shape;953;p82"/>
          <p:cNvGrpSpPr/>
          <p:nvPr/>
        </p:nvGrpSpPr>
        <p:grpSpPr>
          <a:xfrm>
            <a:off x="3645808" y="2923458"/>
            <a:ext cx="113509" cy="102453"/>
            <a:chOff x="-1023450" y="3428988"/>
            <a:chExt cx="158400" cy="142971"/>
          </a:xfrm>
        </p:grpSpPr>
        <p:sp>
          <p:nvSpPr>
            <p:cNvPr id="954" name="Google Shape;954;p82"/>
            <p:cNvSpPr/>
            <p:nvPr/>
          </p:nvSpPr>
          <p:spPr>
            <a:xfrm>
              <a:off x="-1023450" y="3478059"/>
              <a:ext cx="158400" cy="93900"/>
            </a:xfrm>
            <a:prstGeom prst="ellipse">
              <a:avLst/>
            </a:prstGeom>
            <a:solidFill>
              <a:srgbClr val="CFE2F3"/>
            </a:solidFill>
            <a:ln cap="flat" cmpd="sng" w="6825">
              <a:solidFill>
                <a:srgbClr val="000000"/>
              </a:solidFill>
              <a:prstDash val="solid"/>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55" name="Google Shape;955;p82"/>
            <p:cNvSpPr/>
            <p:nvPr/>
          </p:nvSpPr>
          <p:spPr>
            <a:xfrm>
              <a:off x="-1023450" y="3428988"/>
              <a:ext cx="158400" cy="93900"/>
            </a:xfrm>
            <a:prstGeom prst="ellipse">
              <a:avLst/>
            </a:prstGeom>
            <a:solidFill>
              <a:srgbClr val="9FC5E8"/>
            </a:solidFill>
            <a:ln cap="flat" cmpd="sng" w="6825">
              <a:solidFill>
                <a:srgbClr val="000000"/>
              </a:solidFill>
              <a:prstDash val="solid"/>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cxnSp>
          <p:nvCxnSpPr>
            <p:cNvPr id="956" name="Google Shape;956;p82"/>
            <p:cNvCxnSpPr>
              <a:stCxn id="955" idx="2"/>
              <a:endCxn id="954" idx="2"/>
            </p:cNvCxnSpPr>
            <p:nvPr/>
          </p:nvCxnSpPr>
          <p:spPr>
            <a:xfrm>
              <a:off x="-1023450" y="3475938"/>
              <a:ext cx="0" cy="49200"/>
            </a:xfrm>
            <a:prstGeom prst="straightConnector1">
              <a:avLst/>
            </a:prstGeom>
            <a:noFill/>
            <a:ln cap="flat" cmpd="sng" w="6825">
              <a:solidFill>
                <a:srgbClr val="000000"/>
              </a:solidFill>
              <a:prstDash val="solid"/>
              <a:round/>
              <a:headEnd len="med" w="med" type="none"/>
              <a:tailEnd len="med" w="med" type="none"/>
            </a:ln>
          </p:spPr>
        </p:cxnSp>
        <p:cxnSp>
          <p:nvCxnSpPr>
            <p:cNvPr id="957" name="Google Shape;957;p82"/>
            <p:cNvCxnSpPr>
              <a:stCxn id="955" idx="6"/>
              <a:endCxn id="954" idx="6"/>
            </p:cNvCxnSpPr>
            <p:nvPr/>
          </p:nvCxnSpPr>
          <p:spPr>
            <a:xfrm>
              <a:off x="-865050" y="3475938"/>
              <a:ext cx="0" cy="49200"/>
            </a:xfrm>
            <a:prstGeom prst="straightConnector1">
              <a:avLst/>
            </a:prstGeom>
            <a:noFill/>
            <a:ln cap="flat" cmpd="sng" w="6825">
              <a:solidFill>
                <a:srgbClr val="000000"/>
              </a:solidFill>
              <a:prstDash val="solid"/>
              <a:round/>
              <a:headEnd len="med" w="med" type="none"/>
              <a:tailEnd len="med" w="med" type="none"/>
            </a:ln>
          </p:spPr>
        </p:cxnSp>
      </p:grpSp>
      <p:grpSp>
        <p:nvGrpSpPr>
          <p:cNvPr id="958" name="Google Shape;958;p82"/>
          <p:cNvGrpSpPr/>
          <p:nvPr/>
        </p:nvGrpSpPr>
        <p:grpSpPr>
          <a:xfrm>
            <a:off x="3432334" y="3230910"/>
            <a:ext cx="113509" cy="102453"/>
            <a:chOff x="-1023450" y="3428988"/>
            <a:chExt cx="158400" cy="142971"/>
          </a:xfrm>
        </p:grpSpPr>
        <p:sp>
          <p:nvSpPr>
            <p:cNvPr id="959" name="Google Shape;959;p82"/>
            <p:cNvSpPr/>
            <p:nvPr/>
          </p:nvSpPr>
          <p:spPr>
            <a:xfrm>
              <a:off x="-1023450" y="3478059"/>
              <a:ext cx="158400" cy="93900"/>
            </a:xfrm>
            <a:prstGeom prst="ellipse">
              <a:avLst/>
            </a:prstGeom>
            <a:solidFill>
              <a:srgbClr val="CFE2F3"/>
            </a:solidFill>
            <a:ln cap="flat" cmpd="sng" w="6825">
              <a:solidFill>
                <a:srgbClr val="000000"/>
              </a:solidFill>
              <a:prstDash val="solid"/>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60" name="Google Shape;960;p82"/>
            <p:cNvSpPr/>
            <p:nvPr/>
          </p:nvSpPr>
          <p:spPr>
            <a:xfrm>
              <a:off x="-1023450" y="3428988"/>
              <a:ext cx="158400" cy="93900"/>
            </a:xfrm>
            <a:prstGeom prst="ellipse">
              <a:avLst/>
            </a:prstGeom>
            <a:solidFill>
              <a:srgbClr val="9FC5E8"/>
            </a:solidFill>
            <a:ln cap="flat" cmpd="sng" w="6825">
              <a:solidFill>
                <a:srgbClr val="000000"/>
              </a:solidFill>
              <a:prstDash val="solid"/>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cxnSp>
          <p:nvCxnSpPr>
            <p:cNvPr id="961" name="Google Shape;961;p82"/>
            <p:cNvCxnSpPr>
              <a:stCxn id="960" idx="2"/>
              <a:endCxn id="959" idx="2"/>
            </p:cNvCxnSpPr>
            <p:nvPr/>
          </p:nvCxnSpPr>
          <p:spPr>
            <a:xfrm>
              <a:off x="-1023450" y="3475938"/>
              <a:ext cx="0" cy="49200"/>
            </a:xfrm>
            <a:prstGeom prst="straightConnector1">
              <a:avLst/>
            </a:prstGeom>
            <a:noFill/>
            <a:ln cap="flat" cmpd="sng" w="6825">
              <a:solidFill>
                <a:srgbClr val="000000"/>
              </a:solidFill>
              <a:prstDash val="solid"/>
              <a:round/>
              <a:headEnd len="med" w="med" type="none"/>
              <a:tailEnd len="med" w="med" type="none"/>
            </a:ln>
          </p:spPr>
        </p:cxnSp>
        <p:cxnSp>
          <p:nvCxnSpPr>
            <p:cNvPr id="962" name="Google Shape;962;p82"/>
            <p:cNvCxnSpPr>
              <a:stCxn id="960" idx="6"/>
              <a:endCxn id="959" idx="6"/>
            </p:cNvCxnSpPr>
            <p:nvPr/>
          </p:nvCxnSpPr>
          <p:spPr>
            <a:xfrm>
              <a:off x="-865050" y="3475938"/>
              <a:ext cx="0" cy="49200"/>
            </a:xfrm>
            <a:prstGeom prst="straightConnector1">
              <a:avLst/>
            </a:prstGeom>
            <a:noFill/>
            <a:ln cap="flat" cmpd="sng" w="6825">
              <a:solidFill>
                <a:srgbClr val="000000"/>
              </a:solidFill>
              <a:prstDash val="solid"/>
              <a:round/>
              <a:headEnd len="med" w="med" type="none"/>
              <a:tailEnd len="med" w="med" type="none"/>
            </a:ln>
          </p:spPr>
        </p:cxnSp>
      </p:grpSp>
      <p:sp>
        <p:nvSpPr>
          <p:cNvPr id="963" name="Google Shape;963;p82"/>
          <p:cNvSpPr/>
          <p:nvPr/>
        </p:nvSpPr>
        <p:spPr>
          <a:xfrm rot="7046889">
            <a:off x="31484" y="4100472"/>
            <a:ext cx="348197" cy="248364"/>
          </a:xfrm>
          <a:prstGeom prst="triangle">
            <a:avLst>
              <a:gd fmla="val 25906" name="adj"/>
            </a:avLst>
          </a:prstGeom>
          <a:solidFill>
            <a:srgbClr val="FFFFFF"/>
          </a:solidFill>
          <a:ln>
            <a:noFill/>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cxnSp>
        <p:nvCxnSpPr>
          <p:cNvPr id="964" name="Google Shape;964;p82"/>
          <p:cNvCxnSpPr/>
          <p:nvPr/>
        </p:nvCxnSpPr>
        <p:spPr>
          <a:xfrm rot="10800000">
            <a:off x="1510916" y="3538018"/>
            <a:ext cx="348900" cy="0"/>
          </a:xfrm>
          <a:prstGeom prst="straightConnector1">
            <a:avLst/>
          </a:prstGeom>
          <a:noFill/>
          <a:ln cap="flat" cmpd="sng" w="6825">
            <a:solidFill>
              <a:srgbClr val="000000"/>
            </a:solidFill>
            <a:prstDash val="solid"/>
            <a:round/>
            <a:headEnd len="med" w="med" type="none"/>
            <a:tailEnd len="med" w="med" type="triangle"/>
          </a:ln>
        </p:spPr>
      </p:cxnSp>
      <p:cxnSp>
        <p:nvCxnSpPr>
          <p:cNvPr id="965" name="Google Shape;965;p82"/>
          <p:cNvCxnSpPr/>
          <p:nvPr/>
        </p:nvCxnSpPr>
        <p:spPr>
          <a:xfrm>
            <a:off x="3286071" y="3679250"/>
            <a:ext cx="164100" cy="0"/>
          </a:xfrm>
          <a:prstGeom prst="straightConnector1">
            <a:avLst/>
          </a:prstGeom>
          <a:noFill/>
          <a:ln cap="flat" cmpd="sng" w="6825">
            <a:solidFill>
              <a:srgbClr val="000000"/>
            </a:solidFill>
            <a:prstDash val="solid"/>
            <a:round/>
            <a:headEnd len="med" w="med" type="none"/>
            <a:tailEnd len="med" w="med" type="triangle"/>
          </a:ln>
        </p:spPr>
      </p:cxnSp>
      <p:cxnSp>
        <p:nvCxnSpPr>
          <p:cNvPr id="966" name="Google Shape;966;p82"/>
          <p:cNvCxnSpPr/>
          <p:nvPr/>
        </p:nvCxnSpPr>
        <p:spPr>
          <a:xfrm rot="10800000">
            <a:off x="937298" y="3672388"/>
            <a:ext cx="870600" cy="0"/>
          </a:xfrm>
          <a:prstGeom prst="straightConnector1">
            <a:avLst/>
          </a:prstGeom>
          <a:noFill/>
          <a:ln cap="flat" cmpd="sng" w="6825">
            <a:solidFill>
              <a:srgbClr val="000000"/>
            </a:solidFill>
            <a:prstDash val="solid"/>
            <a:round/>
            <a:headEnd len="med" w="med" type="none"/>
            <a:tailEnd len="med" w="med" type="triangle"/>
          </a:ln>
        </p:spPr>
      </p:cxnSp>
      <p:sp>
        <p:nvSpPr>
          <p:cNvPr id="967" name="Google Shape;967;p82"/>
          <p:cNvSpPr txBox="1"/>
          <p:nvPr/>
        </p:nvSpPr>
        <p:spPr>
          <a:xfrm>
            <a:off x="44822" y="2795838"/>
            <a:ext cx="507900" cy="254400"/>
          </a:xfrm>
          <a:prstGeom prst="rect">
            <a:avLst/>
          </a:prstGeom>
          <a:noFill/>
          <a:ln>
            <a:noFill/>
          </a:ln>
        </p:spPr>
        <p:txBody>
          <a:bodyPr anchorCtr="0" anchor="t" bIns="65525" lIns="65525" spcFirstLastPara="1" rIns="65525" wrap="square" tIns="65525">
            <a:noAutofit/>
          </a:bodyPr>
          <a:lstStyle/>
          <a:p>
            <a:pPr indent="0" lvl="0" marL="0" rtl="0" algn="l">
              <a:spcBef>
                <a:spcPts val="0"/>
              </a:spcBef>
              <a:spcAft>
                <a:spcPts val="0"/>
              </a:spcAft>
              <a:buNone/>
            </a:pPr>
            <a:r>
              <a:rPr b="1" lang="en" sz="1290"/>
              <a:t>(A)</a:t>
            </a:r>
            <a:endParaRPr b="1" sz="1290"/>
          </a:p>
        </p:txBody>
      </p:sp>
      <p:sp>
        <p:nvSpPr>
          <p:cNvPr id="968" name="Google Shape;968;p82"/>
          <p:cNvSpPr/>
          <p:nvPr/>
        </p:nvSpPr>
        <p:spPr>
          <a:xfrm>
            <a:off x="4642636" y="3739676"/>
            <a:ext cx="4481400" cy="651300"/>
          </a:xfrm>
          <a:prstGeom prst="cube">
            <a:avLst>
              <a:gd fmla="val 93336" name="adj"/>
            </a:avLst>
          </a:prstGeom>
          <a:gradFill>
            <a:gsLst>
              <a:gs pos="0">
                <a:srgbClr val="4D4D4D">
                  <a:alpha val="48100"/>
                </a:srgbClr>
              </a:gs>
              <a:gs pos="100000">
                <a:srgbClr val="000000">
                  <a:alpha val="48100"/>
                </a:srgbClr>
              </a:gs>
            </a:gsLst>
            <a:path path="circle">
              <a:fillToRect b="50%" l="50%" r="50%" t="50%"/>
            </a:path>
            <a:tileRect/>
          </a:gradFill>
          <a:ln>
            <a:noFill/>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69" name="Google Shape;969;p82"/>
          <p:cNvSpPr/>
          <p:nvPr/>
        </p:nvSpPr>
        <p:spPr>
          <a:xfrm rot="7046889">
            <a:off x="5061130" y="3667393"/>
            <a:ext cx="348197" cy="253326"/>
          </a:xfrm>
          <a:prstGeom prst="triangle">
            <a:avLst>
              <a:gd fmla="val 51334" name="adj"/>
            </a:avLst>
          </a:prstGeom>
          <a:solidFill>
            <a:srgbClr val="FFFFFF"/>
          </a:solidFill>
          <a:ln>
            <a:noFill/>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70" name="Google Shape;970;p82"/>
          <p:cNvSpPr/>
          <p:nvPr/>
        </p:nvSpPr>
        <p:spPr>
          <a:xfrm rot="7046889">
            <a:off x="4881391" y="3880065"/>
            <a:ext cx="348197" cy="131092"/>
          </a:xfrm>
          <a:prstGeom prst="triangle">
            <a:avLst>
              <a:gd fmla="val 51334" name="adj"/>
            </a:avLst>
          </a:prstGeom>
          <a:solidFill>
            <a:srgbClr val="FFFFFF"/>
          </a:solidFill>
          <a:ln>
            <a:noFill/>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71" name="Google Shape;971;p82"/>
          <p:cNvSpPr txBox="1"/>
          <p:nvPr/>
        </p:nvSpPr>
        <p:spPr>
          <a:xfrm>
            <a:off x="5581302" y="3882853"/>
            <a:ext cx="2799900" cy="330900"/>
          </a:xfrm>
          <a:prstGeom prst="rect">
            <a:avLst/>
          </a:prstGeom>
          <a:noFill/>
          <a:ln>
            <a:noFill/>
          </a:ln>
        </p:spPr>
        <p:txBody>
          <a:bodyPr anchorCtr="0" anchor="ctr" bIns="65525" lIns="65525" spcFirstLastPara="1" rIns="65525" wrap="square" tIns="65525">
            <a:noAutofit/>
          </a:bodyPr>
          <a:lstStyle/>
          <a:p>
            <a:pPr indent="0" lvl="0" marL="0" rtl="0" algn="ctr">
              <a:spcBef>
                <a:spcPts val="0"/>
              </a:spcBef>
              <a:spcAft>
                <a:spcPts val="0"/>
              </a:spcAft>
              <a:buNone/>
            </a:pPr>
            <a:r>
              <a:rPr lang="en" sz="1290">
                <a:solidFill>
                  <a:srgbClr val="FFFFFF"/>
                </a:solidFill>
              </a:rPr>
              <a:t>Living world</a:t>
            </a:r>
            <a:endParaRPr sz="1290">
              <a:solidFill>
                <a:srgbClr val="FFFFFF"/>
              </a:solidFill>
            </a:endParaRPr>
          </a:p>
        </p:txBody>
      </p:sp>
      <p:sp>
        <p:nvSpPr>
          <p:cNvPr id="972" name="Google Shape;972;p82"/>
          <p:cNvSpPr/>
          <p:nvPr/>
        </p:nvSpPr>
        <p:spPr>
          <a:xfrm>
            <a:off x="5245466" y="2789051"/>
            <a:ext cx="3684900" cy="651300"/>
          </a:xfrm>
          <a:prstGeom prst="cube">
            <a:avLst>
              <a:gd fmla="val 93981" name="adj"/>
            </a:avLst>
          </a:prstGeom>
          <a:solidFill>
            <a:srgbClr val="CFE2F3">
              <a:alpha val="48100"/>
            </a:srgbClr>
          </a:solidFill>
          <a:ln cap="flat" cmpd="sng" w="6825">
            <a:solidFill>
              <a:srgbClr val="000000"/>
            </a:solidFill>
            <a:prstDash val="dash"/>
            <a:round/>
            <a:headEnd len="sm" w="sm" type="none"/>
            <a:tailEnd len="sm" w="sm" type="none"/>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73" name="Google Shape;973;p82"/>
          <p:cNvSpPr txBox="1"/>
          <p:nvPr/>
        </p:nvSpPr>
        <p:spPr>
          <a:xfrm>
            <a:off x="6042651" y="2796322"/>
            <a:ext cx="2314200" cy="529500"/>
          </a:xfrm>
          <a:prstGeom prst="rect">
            <a:avLst/>
          </a:prstGeom>
          <a:noFill/>
          <a:ln>
            <a:noFill/>
          </a:ln>
        </p:spPr>
        <p:txBody>
          <a:bodyPr anchorCtr="0" anchor="ctr" bIns="65525" lIns="65525" spcFirstLastPara="1" rIns="65525" wrap="square" tIns="65525">
            <a:noAutofit/>
          </a:bodyPr>
          <a:lstStyle/>
          <a:p>
            <a:pPr indent="0" lvl="0" marL="0" rtl="0" algn="ctr">
              <a:spcBef>
                <a:spcPts val="0"/>
              </a:spcBef>
              <a:spcAft>
                <a:spcPts val="0"/>
              </a:spcAft>
              <a:buNone/>
            </a:pPr>
            <a:r>
              <a:rPr lang="en" sz="1290"/>
              <a:t>Abstraction, </a:t>
            </a:r>
            <a:endParaRPr sz="1290"/>
          </a:p>
          <a:p>
            <a:pPr indent="0" lvl="0" marL="0" rtl="0" algn="ctr">
              <a:spcBef>
                <a:spcPts val="0"/>
              </a:spcBef>
              <a:spcAft>
                <a:spcPts val="0"/>
              </a:spcAft>
              <a:buNone/>
            </a:pPr>
            <a:r>
              <a:rPr lang="en" sz="1290"/>
              <a:t>Computational models</a:t>
            </a:r>
            <a:endParaRPr sz="1290"/>
          </a:p>
        </p:txBody>
      </p:sp>
      <p:sp>
        <p:nvSpPr>
          <p:cNvPr id="974" name="Google Shape;974;p82"/>
          <p:cNvSpPr/>
          <p:nvPr/>
        </p:nvSpPr>
        <p:spPr>
          <a:xfrm rot="7046889">
            <a:off x="4672921" y="4100472"/>
            <a:ext cx="348197" cy="248364"/>
          </a:xfrm>
          <a:prstGeom prst="triangle">
            <a:avLst>
              <a:gd fmla="val 25906" name="adj"/>
            </a:avLst>
          </a:prstGeom>
          <a:solidFill>
            <a:srgbClr val="FFFFFF"/>
          </a:solidFill>
          <a:ln>
            <a:noFill/>
          </a:ln>
        </p:spPr>
        <p:txBody>
          <a:bodyPr anchorCtr="0" anchor="ctr" bIns="65525" lIns="65525" spcFirstLastPara="1" rIns="65525" wrap="square" tIns="65525">
            <a:noAutofit/>
          </a:bodyPr>
          <a:lstStyle/>
          <a:p>
            <a:pPr indent="0" lvl="0" marL="0" rtl="0" algn="ctr">
              <a:spcBef>
                <a:spcPts val="0"/>
              </a:spcBef>
              <a:spcAft>
                <a:spcPts val="0"/>
              </a:spcAft>
              <a:buNone/>
            </a:pPr>
            <a:r>
              <a:t/>
            </a:r>
            <a:endParaRPr sz="1003"/>
          </a:p>
        </p:txBody>
      </p:sp>
      <p:sp>
        <p:nvSpPr>
          <p:cNvPr id="975" name="Google Shape;975;p82"/>
          <p:cNvSpPr txBox="1"/>
          <p:nvPr/>
        </p:nvSpPr>
        <p:spPr>
          <a:xfrm>
            <a:off x="4686259" y="2795838"/>
            <a:ext cx="507900" cy="254400"/>
          </a:xfrm>
          <a:prstGeom prst="rect">
            <a:avLst/>
          </a:prstGeom>
          <a:noFill/>
          <a:ln>
            <a:noFill/>
          </a:ln>
        </p:spPr>
        <p:txBody>
          <a:bodyPr anchorCtr="0" anchor="t" bIns="65525" lIns="65525" spcFirstLastPara="1" rIns="65525" wrap="square" tIns="65525">
            <a:noAutofit/>
          </a:bodyPr>
          <a:lstStyle/>
          <a:p>
            <a:pPr indent="0" lvl="0" marL="0" rtl="0" algn="l">
              <a:spcBef>
                <a:spcPts val="0"/>
              </a:spcBef>
              <a:spcAft>
                <a:spcPts val="0"/>
              </a:spcAft>
              <a:buNone/>
            </a:pPr>
            <a:r>
              <a:rPr b="1" lang="en" sz="1290"/>
              <a:t>(B)</a:t>
            </a:r>
            <a:endParaRPr b="1" sz="1290"/>
          </a:p>
        </p:txBody>
      </p:sp>
      <p:sp>
        <p:nvSpPr>
          <p:cNvPr id="976" name="Google Shape;976;p82"/>
          <p:cNvSpPr txBox="1"/>
          <p:nvPr/>
        </p:nvSpPr>
        <p:spPr>
          <a:xfrm rot="-5400000">
            <a:off x="6734559" y="3618585"/>
            <a:ext cx="113400" cy="408600"/>
          </a:xfrm>
          <a:prstGeom prst="rect">
            <a:avLst/>
          </a:prstGeom>
          <a:noFill/>
          <a:ln>
            <a:noFill/>
          </a:ln>
        </p:spPr>
        <p:txBody>
          <a:bodyPr anchorCtr="0" anchor="t" bIns="65525" lIns="65525" spcFirstLastPara="1" rIns="65525" wrap="square" tIns="65525">
            <a:noAutofit/>
          </a:bodyPr>
          <a:lstStyle/>
          <a:p>
            <a:pPr indent="0" lvl="0" marL="0" rtl="0" algn="l">
              <a:spcBef>
                <a:spcPts val="0"/>
              </a:spcBef>
              <a:spcAft>
                <a:spcPts val="0"/>
              </a:spcAft>
              <a:buNone/>
            </a:pPr>
            <a:r>
              <a:rPr lang="en" sz="4300"/>
              <a:t>=</a:t>
            </a:r>
            <a:endParaRPr sz="4300"/>
          </a:p>
        </p:txBody>
      </p:sp>
      <p:sp>
        <p:nvSpPr>
          <p:cNvPr id="977" name="Google Shape;977;p82"/>
          <p:cNvSpPr txBox="1"/>
          <p:nvPr/>
        </p:nvSpPr>
        <p:spPr>
          <a:xfrm>
            <a:off x="6992993" y="3464704"/>
            <a:ext cx="2149800" cy="330900"/>
          </a:xfrm>
          <a:prstGeom prst="rect">
            <a:avLst/>
          </a:prstGeom>
          <a:noFill/>
          <a:ln>
            <a:noFill/>
          </a:ln>
        </p:spPr>
        <p:txBody>
          <a:bodyPr anchorCtr="0" anchor="t" bIns="65525" lIns="65525" spcFirstLastPara="1" rIns="65525" wrap="square" tIns="65525">
            <a:spAutoFit/>
          </a:bodyPr>
          <a:lstStyle/>
          <a:p>
            <a:pPr indent="0" lvl="0" marL="0" rtl="0" algn="ctr">
              <a:spcBef>
                <a:spcPts val="0"/>
              </a:spcBef>
              <a:spcAft>
                <a:spcPts val="0"/>
              </a:spcAft>
              <a:buNone/>
            </a:pPr>
            <a:r>
              <a:rPr lang="en" sz="1290"/>
              <a:t>“Surreptitious substitution”</a:t>
            </a:r>
            <a:endParaRPr sz="1003"/>
          </a:p>
        </p:txBody>
      </p:sp>
      <p:sp>
        <p:nvSpPr>
          <p:cNvPr id="978" name="Google Shape;978;p82"/>
          <p:cNvSpPr txBox="1"/>
          <p:nvPr/>
        </p:nvSpPr>
        <p:spPr>
          <a:xfrm>
            <a:off x="4863393" y="3464704"/>
            <a:ext cx="2149800" cy="330900"/>
          </a:xfrm>
          <a:prstGeom prst="rect">
            <a:avLst/>
          </a:prstGeom>
          <a:noFill/>
          <a:ln>
            <a:noFill/>
          </a:ln>
        </p:spPr>
        <p:txBody>
          <a:bodyPr anchorCtr="0" anchor="t" bIns="65525" lIns="65525" spcFirstLastPara="1" rIns="65525" wrap="square" tIns="65525">
            <a:spAutoFit/>
          </a:bodyPr>
          <a:lstStyle/>
          <a:p>
            <a:pPr indent="0" lvl="0" marL="0" rtl="0" algn="ctr">
              <a:spcBef>
                <a:spcPts val="0"/>
              </a:spcBef>
              <a:spcAft>
                <a:spcPts val="0"/>
              </a:spcAft>
              <a:buNone/>
            </a:pPr>
            <a:r>
              <a:rPr lang="en" sz="1290"/>
              <a:t>“Amnesia of experience”</a:t>
            </a:r>
            <a:endParaRPr sz="1003"/>
          </a:p>
        </p:txBody>
      </p:sp>
      <p:sp>
        <p:nvSpPr>
          <p:cNvPr id="979" name="Google Shape;979;p82"/>
          <p:cNvSpPr txBox="1"/>
          <p:nvPr>
            <p:ph type="title"/>
          </p:nvPr>
        </p:nvSpPr>
        <p:spPr>
          <a:xfrm>
            <a:off x="311700" y="39492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820">
                <a:latin typeface="EB Garamond"/>
                <a:ea typeface="EB Garamond"/>
                <a:cs typeface="EB Garamond"/>
                <a:sym typeface="EB Garamond"/>
              </a:rPr>
              <a:t>Do we see, understand, and explicitly acknowledge in our works that </a:t>
            </a:r>
            <a:endParaRPr sz="1820">
              <a:latin typeface="EB Garamond"/>
              <a:ea typeface="EB Garamond"/>
              <a:cs typeface="EB Garamond"/>
              <a:sym typeface="EB Garamond"/>
            </a:endParaRPr>
          </a:p>
          <a:p>
            <a:pPr indent="0" lvl="0" marL="0" rtl="0" algn="l">
              <a:spcBef>
                <a:spcPts val="0"/>
              </a:spcBef>
              <a:spcAft>
                <a:spcPts val="0"/>
              </a:spcAft>
              <a:buSzPts val="990"/>
              <a:buNone/>
            </a:pPr>
            <a:r>
              <a:rPr lang="en" sz="1820">
                <a:latin typeface="EB Garamond"/>
                <a:ea typeface="EB Garamond"/>
                <a:cs typeface="EB Garamond"/>
                <a:sym typeface="EB Garamond"/>
              </a:rPr>
              <a:t>there are limitations and limits that our CS/technology/abstraction streetlight cannot shed?</a:t>
            </a:r>
            <a:endParaRPr sz="1820">
              <a:latin typeface="EB Garamond"/>
              <a:ea typeface="EB Garamond"/>
              <a:cs typeface="EB Garamond"/>
              <a:sym typeface="EB Garamond"/>
            </a:endParaRPr>
          </a:p>
          <a:p>
            <a:pPr indent="0" lvl="0" marL="0" rtl="0" algn="l">
              <a:spcBef>
                <a:spcPts val="0"/>
              </a:spcBef>
              <a:spcAft>
                <a:spcPts val="0"/>
              </a:spcAft>
              <a:buSzPts val="990"/>
              <a:buNone/>
            </a:pPr>
            <a:r>
              <a:t/>
            </a:r>
            <a:endParaRPr sz="1820">
              <a:latin typeface="EB Garamond"/>
              <a:ea typeface="EB Garamond"/>
              <a:cs typeface="EB Garamond"/>
              <a:sym typeface="EB Garamond"/>
            </a:endParaRPr>
          </a:p>
          <a:p>
            <a:pPr indent="0" lvl="0" marL="0" rtl="0" algn="l">
              <a:spcBef>
                <a:spcPts val="0"/>
              </a:spcBef>
              <a:spcAft>
                <a:spcPts val="0"/>
              </a:spcAft>
              <a:buSzPts val="990"/>
              <a:buNone/>
            </a:pPr>
            <a:r>
              <a:t/>
            </a:r>
            <a:endParaRPr sz="1820">
              <a:latin typeface="EB Garamond"/>
              <a:ea typeface="EB Garamond"/>
              <a:cs typeface="EB Garamond"/>
              <a:sym typeface="EB Garamond"/>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83" name="Shape 983"/>
        <p:cNvGrpSpPr/>
        <p:nvPr/>
      </p:nvGrpSpPr>
      <p:grpSpPr>
        <a:xfrm>
          <a:off x="0" y="0"/>
          <a:ext cx="0" cy="0"/>
          <a:chOff x="0" y="0"/>
          <a:chExt cx="0" cy="0"/>
        </a:xfrm>
      </p:grpSpPr>
      <p:sp>
        <p:nvSpPr>
          <p:cNvPr id="984" name="Google Shape;984;p8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QUANTITATIVE SUMMARY</a:t>
            </a:r>
            <a:endParaRPr/>
          </a:p>
        </p:txBody>
      </p:sp>
      <p:sp>
        <p:nvSpPr>
          <p:cNvPr id="985" name="Google Shape;985;p8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986" name="Google Shape;986;p83"/>
          <p:cNvPicPr preferRelativeResize="0"/>
          <p:nvPr/>
        </p:nvPicPr>
        <p:blipFill>
          <a:blip r:embed="rId3">
            <a:alphaModFix/>
          </a:blip>
          <a:stretch>
            <a:fillRect/>
          </a:stretch>
        </p:blipFill>
        <p:spPr>
          <a:xfrm>
            <a:off x="1291350" y="873225"/>
            <a:ext cx="6045517" cy="3790000"/>
          </a:xfrm>
          <a:prstGeom prst="rect">
            <a:avLst/>
          </a:prstGeom>
          <a:noFill/>
          <a:ln>
            <a:noFill/>
          </a:ln>
        </p:spPr>
      </p:pic>
      <p:sp>
        <p:nvSpPr>
          <p:cNvPr id="987" name="Google Shape;987;p83"/>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Case study</a:t>
            </a:r>
            <a:endParaRPr/>
          </a:p>
        </p:txBody>
      </p:sp>
      <p:sp>
        <p:nvSpPr>
          <p:cNvPr id="988" name="Google Shape;988;p83"/>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92" name="Shape 992"/>
        <p:cNvGrpSpPr/>
        <p:nvPr/>
      </p:nvGrpSpPr>
      <p:grpSpPr>
        <a:xfrm>
          <a:off x="0" y="0"/>
          <a:ext cx="0" cy="0"/>
          <a:chOff x="0" y="0"/>
          <a:chExt cx="0" cy="0"/>
        </a:xfrm>
      </p:grpSpPr>
      <p:sp>
        <p:nvSpPr>
          <p:cNvPr id="993" name="Google Shape;993;p8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Justifications</a:t>
            </a:r>
            <a:endParaRPr/>
          </a:p>
        </p:txBody>
      </p:sp>
      <p:sp>
        <p:nvSpPr>
          <p:cNvPr id="994" name="Google Shape;994;p84"/>
          <p:cNvSpPr txBox="1"/>
          <p:nvPr>
            <p:ph idx="1" type="body"/>
          </p:nvPr>
        </p:nvSpPr>
        <p:spPr>
          <a:xfrm>
            <a:off x="311700" y="1152475"/>
            <a:ext cx="4260300" cy="3416400"/>
          </a:xfrm>
          <a:prstGeom prst="rect">
            <a:avLst/>
          </a:prstGeom>
        </p:spPr>
        <p:txBody>
          <a:bodyPr anchorCtr="0" anchor="t" bIns="91425" lIns="91425" spcFirstLastPara="1" rIns="91425" wrap="square" tIns="91425">
            <a:normAutofit fontScale="85000"/>
          </a:bodyPr>
          <a:lstStyle/>
          <a:p>
            <a:pPr indent="-341948" lvl="0" marL="457200" rtl="0" algn="l">
              <a:spcBef>
                <a:spcPts val="0"/>
              </a:spcBef>
              <a:spcAft>
                <a:spcPts val="0"/>
              </a:spcAft>
              <a:buSzPct val="100000"/>
              <a:buAutoNum type="arabicPeriod"/>
            </a:pPr>
            <a:r>
              <a:rPr lang="en"/>
              <a:t>“Papers typically motivate their projects by appealing to the needs of the ML research community and rarely mention potential societal benefits.”</a:t>
            </a:r>
            <a:endParaRPr/>
          </a:p>
          <a:p>
            <a:pPr indent="-341948" lvl="0" marL="457200" rtl="0" algn="l">
              <a:spcBef>
                <a:spcPts val="1000"/>
              </a:spcBef>
              <a:spcAft>
                <a:spcPts val="0"/>
              </a:spcAft>
              <a:buSzPct val="100000"/>
              <a:buAutoNum type="arabicPeriod"/>
            </a:pPr>
            <a:r>
              <a:rPr lang="en"/>
              <a:t>“Even when societal needs are mentioned as part of the justification of the project, the connection is loose.”</a:t>
            </a:r>
            <a:endParaRPr/>
          </a:p>
          <a:p>
            <a:pPr indent="0" lvl="0" marL="0" rtl="0" algn="l">
              <a:spcBef>
                <a:spcPts val="1000"/>
              </a:spcBef>
              <a:spcAft>
                <a:spcPts val="1000"/>
              </a:spcAft>
              <a:buNone/>
            </a:pPr>
            <a:r>
              <a:rPr lang="en" sz="1400">
                <a:solidFill>
                  <a:srgbClr val="666666"/>
                </a:solidFill>
              </a:rPr>
              <a:t>	“Yet almost no papers explain how their project promotes a social need they identify by giving the kind of rigorous justification that is typically expected of and given for technical contributions.”</a:t>
            </a:r>
            <a:endParaRPr/>
          </a:p>
        </p:txBody>
      </p:sp>
      <p:sp>
        <p:nvSpPr>
          <p:cNvPr id="995" name="Google Shape;995;p8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96" name="Google Shape;996;p84"/>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TEXTUAL ANALYSIS</a:t>
            </a:r>
            <a:endParaRPr/>
          </a:p>
        </p:txBody>
      </p:sp>
      <p:sp>
        <p:nvSpPr>
          <p:cNvPr id="997" name="Google Shape;997;p84"/>
          <p:cNvSpPr txBox="1"/>
          <p:nvPr>
            <p:ph idx="1" type="body"/>
          </p:nvPr>
        </p:nvSpPr>
        <p:spPr>
          <a:xfrm>
            <a:off x="4807500" y="1152475"/>
            <a:ext cx="4078800" cy="34164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sz="1400">
                <a:solidFill>
                  <a:srgbClr val="980000"/>
                </a:solidFill>
              </a:rPr>
              <a:t>3.   </a:t>
            </a:r>
            <a:r>
              <a:rPr lang="en"/>
              <a:t>“The cursory nature of the connection between societal needs and the content of the paper also manifests in the fact that the societal needs, or the applicability to the real world, is often only discussed in the beginning of the papers.”</a:t>
            </a:r>
            <a:endParaRPr/>
          </a:p>
          <a:p>
            <a:pPr indent="0" lvl="0" marL="0" rtl="0" algn="l">
              <a:spcBef>
                <a:spcPts val="1000"/>
              </a:spcBef>
              <a:spcAft>
                <a:spcPts val="1000"/>
              </a:spcAft>
              <a:buNone/>
            </a:pPr>
            <a:r>
              <a:rPr lang="en"/>
              <a:t>	</a:t>
            </a:r>
            <a:r>
              <a:rPr lang="en" sz="1400">
                <a:solidFill>
                  <a:srgbClr val="434343"/>
                </a:solidFill>
              </a:rPr>
              <a:t>“Papers tend to introduce the problem as useful for applications in object detection or text classification, for example, but rarely justify why an application is worth contributing to, or revisit how they particularly contribute to an application as their result.”</a:t>
            </a:r>
            <a:endParaRPr sz="1400">
              <a:solidFill>
                <a:srgbClr val="434343"/>
              </a:solidFill>
            </a:endParaRPr>
          </a:p>
        </p:txBody>
      </p:sp>
      <p:sp>
        <p:nvSpPr>
          <p:cNvPr id="998" name="Google Shape;998;p84"/>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02" name="Shape 1002"/>
        <p:cNvGrpSpPr/>
        <p:nvPr/>
      </p:nvGrpSpPr>
      <p:grpSpPr>
        <a:xfrm>
          <a:off x="0" y="0"/>
          <a:ext cx="0" cy="0"/>
          <a:chOff x="0" y="0"/>
          <a:chExt cx="0" cy="0"/>
        </a:xfrm>
      </p:grpSpPr>
      <p:sp>
        <p:nvSpPr>
          <p:cNvPr id="1003" name="Google Shape;1003;p8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Discussion of Negative Potential</a:t>
            </a:r>
            <a:endParaRPr/>
          </a:p>
        </p:txBody>
      </p:sp>
      <p:sp>
        <p:nvSpPr>
          <p:cNvPr id="1004" name="Google Shape;1004;p85"/>
          <p:cNvSpPr txBox="1"/>
          <p:nvPr>
            <p:ph idx="1" type="body"/>
          </p:nvPr>
        </p:nvSpPr>
        <p:spPr>
          <a:xfrm>
            <a:off x="311700" y="1152475"/>
            <a:ext cx="4078800" cy="34164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AutoNum type="arabicPeriod"/>
            </a:pPr>
            <a:r>
              <a:rPr lang="en"/>
              <a:t>“It is extremely rare for papers to mention negative potential at all.”</a:t>
            </a:r>
            <a:endParaRPr/>
          </a:p>
          <a:p>
            <a:pPr indent="-361950" lvl="0" marL="457200" rtl="0" algn="l">
              <a:spcBef>
                <a:spcPts val="1000"/>
              </a:spcBef>
              <a:spcAft>
                <a:spcPts val="1000"/>
              </a:spcAft>
              <a:buSzPts val="2100"/>
              <a:buAutoNum type="arabicPeriod"/>
            </a:pPr>
            <a:r>
              <a:rPr lang="en"/>
              <a:t>“The lack of discussion of potential harms is especially striking for papers which deal with contentious application areas, such as surveillance and misinformation”</a:t>
            </a:r>
            <a:endParaRPr/>
          </a:p>
        </p:txBody>
      </p:sp>
      <p:sp>
        <p:nvSpPr>
          <p:cNvPr id="1005" name="Google Shape;1005;p8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006" name="Google Shape;1006;p85"/>
          <p:cNvSpPr txBox="1"/>
          <p:nvPr>
            <p:ph idx="2" type="subTitle"/>
          </p:nvPr>
        </p:nvSpPr>
        <p:spPr>
          <a:xfrm>
            <a:off x="311700" y="138368"/>
            <a:ext cx="7443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TEXTUAL ANALYSIS</a:t>
            </a:r>
            <a:endParaRPr/>
          </a:p>
        </p:txBody>
      </p:sp>
      <p:sp>
        <p:nvSpPr>
          <p:cNvPr id="1007" name="Google Shape;1007;p85"/>
          <p:cNvSpPr txBox="1"/>
          <p:nvPr>
            <p:ph idx="1" type="body"/>
          </p:nvPr>
        </p:nvSpPr>
        <p:spPr>
          <a:xfrm>
            <a:off x="4807500" y="1152475"/>
            <a:ext cx="40788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solidFill>
                  <a:srgbClr val="980000"/>
                </a:solidFill>
              </a:rPr>
              <a:t>3.   </a:t>
            </a:r>
            <a:r>
              <a:rPr lang="en"/>
              <a:t>“Among the two papers that do mention negative potential, the discussions were mostly abstract and hypothetical”</a:t>
            </a:r>
            <a:endParaRPr/>
          </a:p>
          <a:p>
            <a:pPr indent="0" lvl="0" marL="0" rtl="0" algn="l">
              <a:spcBef>
                <a:spcPts val="1000"/>
              </a:spcBef>
              <a:spcAft>
                <a:spcPts val="1000"/>
              </a:spcAft>
              <a:buNone/>
            </a:pPr>
            <a:r>
              <a:rPr lang="en"/>
              <a:t>	</a:t>
            </a:r>
            <a:r>
              <a:rPr lang="en" sz="1400">
                <a:solidFill>
                  <a:srgbClr val="434343"/>
                </a:solidFill>
              </a:rPr>
              <a:t>“For example, authors may acknowledge "possible unwanted social biases" when applying models to a real-world setting, without commenting on let alone assessing the social biases encoded in the authors’ proposed model.”</a:t>
            </a:r>
            <a:endParaRPr sz="1400">
              <a:solidFill>
                <a:srgbClr val="434343"/>
              </a:solidFill>
            </a:endParaRPr>
          </a:p>
        </p:txBody>
      </p:sp>
      <p:sp>
        <p:nvSpPr>
          <p:cNvPr id="1008" name="Google Shape;1008;p85"/>
          <p:cNvSpPr txBox="1"/>
          <p:nvPr>
            <p:ph idx="3" type="subTitle"/>
          </p:nvPr>
        </p:nvSpPr>
        <p:spPr>
          <a:xfrm>
            <a:off x="311700" y="4589125"/>
            <a:ext cx="8391300" cy="251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Birhane, et al. 2022. The Values Encoded in Machine Learning Research.</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ytheme20260913">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